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8" r:id="rId7"/>
    <p:sldId id="269" r:id="rId8"/>
    <p:sldId id="267" r:id="rId9"/>
    <p:sldId id="262" r:id="rId10"/>
    <p:sldId id="263" r:id="rId11"/>
    <p:sldId id="261" r:id="rId12"/>
    <p:sldId id="270" r:id="rId13"/>
    <p:sldId id="280" r:id="rId14"/>
    <p:sldId id="281" r:id="rId15"/>
    <p:sldId id="271" r:id="rId16"/>
    <p:sldId id="283" r:id="rId17"/>
    <p:sldId id="284" r:id="rId18"/>
    <p:sldId id="272" r:id="rId19"/>
    <p:sldId id="278" r:id="rId20"/>
    <p:sldId id="279" r:id="rId21"/>
    <p:sldId id="264" r:id="rId22"/>
    <p:sldId id="265" r:id="rId23"/>
    <p:sldId id="266" r:id="rId24"/>
    <p:sldId id="273" r:id="rId25"/>
    <p:sldId id="282" r:id="rId26"/>
    <p:sldId id="274" r:id="rId27"/>
    <p:sldId id="285" r:id="rId28"/>
    <p:sldId id="286" r:id="rId29"/>
    <p:sldId id="275" r:id="rId30"/>
    <p:sldId id="276" r:id="rId31"/>
    <p:sldId id="277"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BE73-9A28-4251-B3E7-C79805FB9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C5098557-8320-4338-85D7-385D61581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6556D4A0-00A3-4390-9B29-3D84D7651312}"/>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ACCB636C-FAC1-47CD-B4BA-5BF5914666C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B5CC5FE-A136-4230-BCAB-605642AE93EB}"/>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196426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4FA8-00AA-45D3-BACA-39B508C9715A}"/>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204894D6-74BC-434D-84AD-EC91FA7A15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ADBCCDCA-4BF7-4F38-A0E7-B76C15ED91F1}"/>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A60572DA-6E25-4165-BE6B-C69413B9539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3583D093-F44C-4AC3-98B0-6ED3F1E95D41}"/>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91567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8F632-6C62-4EDE-8E4D-B84F1A67D6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00F09BD1-9AF5-46E7-B3BB-295ADD039D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90A6252-93BC-4E50-B43C-0B86FEEAA016}"/>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7E785705-E2B5-496B-B0F4-B65934D5612D}"/>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C31C40F2-B5DA-41E1-BA25-DE1FF686FC20}"/>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208908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C6EF-9B8F-46A0-AFAA-9353A049A99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70FC9D0C-B19C-4A16-9ABF-C572679E1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78B254D5-9465-4D01-A802-273338405BEE}"/>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451BCA5A-70C6-4F32-A380-D6EBCE6D1BC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CE2590CF-4479-441F-A598-545582F76363}"/>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122253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B6BD-D614-407C-8760-5D92653C8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E2B694DE-CCE1-4DA3-B720-F27835C7B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DBE938-F120-4B0A-925B-CAEDB62D78A7}"/>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5A8D3234-44DC-41F8-9597-6E7114764B5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7C02F359-9F90-44C4-AACE-8399F116CA9A}"/>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25002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AD1D-1925-40E9-A58B-601C06C97DB1}"/>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EFCDD827-A52D-4200-B582-D695465CC9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3D5FAFB2-CA2E-4DC2-BE94-C914FC5664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AF8319A8-DBE6-471F-80DC-F0600CA205D3}"/>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6" name="Footer Placeholder 5">
            <a:extLst>
              <a:ext uri="{FF2B5EF4-FFF2-40B4-BE49-F238E27FC236}">
                <a16:creationId xmlns:a16="http://schemas.microsoft.com/office/drawing/2014/main" id="{74F16845-0FD2-4735-8E9E-A209630D3A5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3022B4DF-0056-486D-BC04-FEC58C7AB5F7}"/>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314148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9125-19FC-4516-B3DE-153B03F34B41}"/>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7D76FC61-3CCC-4180-AFAE-A43478AD7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C84BB4-B466-4D55-8FB7-72253BFE3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0ECE376C-D415-48ED-9BE5-25157849D2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EE1ED-BB16-473C-82F5-A5AE7F91E9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2D725A13-842A-4412-A74C-396F9740F055}"/>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8" name="Footer Placeholder 7">
            <a:extLst>
              <a:ext uri="{FF2B5EF4-FFF2-40B4-BE49-F238E27FC236}">
                <a16:creationId xmlns:a16="http://schemas.microsoft.com/office/drawing/2014/main" id="{9FF0C828-0CDA-4A4D-B95C-11E6EBB22A49}"/>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26BA128A-BB07-4873-A8B6-D00FC2E896E6}"/>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234771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D637-03DC-4EF1-805E-9F4031F43F28}"/>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569D4D4-5513-4646-AEFD-7A1FD2E3B195}"/>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4" name="Footer Placeholder 3">
            <a:extLst>
              <a:ext uri="{FF2B5EF4-FFF2-40B4-BE49-F238E27FC236}">
                <a16:creationId xmlns:a16="http://schemas.microsoft.com/office/drawing/2014/main" id="{6BA9F87C-B3EF-4C3C-AFD8-597A75728936}"/>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37DED62-ABD9-4963-A85D-66EE7A13E6D0}"/>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38567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7A7A7-56B2-45B6-A751-C05DE00331B6}"/>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3" name="Footer Placeholder 2">
            <a:extLst>
              <a:ext uri="{FF2B5EF4-FFF2-40B4-BE49-F238E27FC236}">
                <a16:creationId xmlns:a16="http://schemas.microsoft.com/office/drawing/2014/main" id="{DF163DDB-3B2E-47FD-9808-247CC0780F04}"/>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CBD3FAE3-749D-42B4-B0B2-393512F5FF2A}"/>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7371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760B-3A9D-4A4A-88CA-60161A21C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48D34005-89F7-4D71-A704-340C8B14C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C3A06FBB-AEEE-494C-8FA5-0786A6829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AA7FE-8EE9-44CC-BC5E-E6537D5D086A}"/>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6" name="Footer Placeholder 5">
            <a:extLst>
              <a:ext uri="{FF2B5EF4-FFF2-40B4-BE49-F238E27FC236}">
                <a16:creationId xmlns:a16="http://schemas.microsoft.com/office/drawing/2014/main" id="{5C76192B-97A1-4009-A7B9-2FC18236E37C}"/>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8DEF9486-36F0-4DAD-A3F9-B0B986E61F22}"/>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397528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8132-8759-4B88-B300-3DEF72D5E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18C334AA-21DF-487C-A522-DD2FCA7955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334D5405-0148-4872-A04F-7CD431FFE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533AC-7F2A-4A97-9D1F-56D5D1488D84}"/>
              </a:ext>
            </a:extLst>
          </p:cNvPr>
          <p:cNvSpPr>
            <a:spLocks noGrp="1"/>
          </p:cNvSpPr>
          <p:nvPr>
            <p:ph type="dt" sz="half" idx="10"/>
          </p:nvPr>
        </p:nvSpPr>
        <p:spPr/>
        <p:txBody>
          <a:bodyPr/>
          <a:lstStyle/>
          <a:p>
            <a:fld id="{1A6C5DEB-CB07-4146-A694-31D37DFFB405}" type="datetimeFigureOut">
              <a:rPr lang="ru-RU" smtClean="0"/>
              <a:t>13.01.2022</a:t>
            </a:fld>
            <a:endParaRPr lang="ru-RU"/>
          </a:p>
        </p:txBody>
      </p:sp>
      <p:sp>
        <p:nvSpPr>
          <p:cNvPr id="6" name="Footer Placeholder 5">
            <a:extLst>
              <a:ext uri="{FF2B5EF4-FFF2-40B4-BE49-F238E27FC236}">
                <a16:creationId xmlns:a16="http://schemas.microsoft.com/office/drawing/2014/main" id="{0AC8FECA-5D32-4E95-AD8B-0C1583B1E530}"/>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0B0C36A8-B4B9-415A-B8CD-ACFB460CD350}"/>
              </a:ext>
            </a:extLst>
          </p:cNvPr>
          <p:cNvSpPr>
            <a:spLocks noGrp="1"/>
          </p:cNvSpPr>
          <p:nvPr>
            <p:ph type="sldNum" sz="quarter" idx="12"/>
          </p:nvPr>
        </p:nvSpPr>
        <p:spPr/>
        <p:txBody>
          <a:bodyPr/>
          <a:lstStyle/>
          <a:p>
            <a:fld id="{8E295AFF-51FD-4805-85DC-B4F535DA2887}" type="slidenum">
              <a:rPr lang="ru-RU" smtClean="0"/>
              <a:t>‹#›</a:t>
            </a:fld>
            <a:endParaRPr lang="ru-RU"/>
          </a:p>
        </p:txBody>
      </p:sp>
    </p:spTree>
    <p:extLst>
      <p:ext uri="{BB962C8B-B14F-4D97-AF65-F5344CB8AC3E}">
        <p14:creationId xmlns:p14="http://schemas.microsoft.com/office/powerpoint/2010/main" val="416685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5CAE9-C387-42A6-9DDD-83EA690946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1A7B7A1-C6F9-4968-AF52-83AC905AB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046C523-1545-4CE9-97F6-E93990D35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C5DEB-CB07-4146-A694-31D37DFFB405}" type="datetimeFigureOut">
              <a:rPr lang="ru-RU" smtClean="0"/>
              <a:t>13.01.2022</a:t>
            </a:fld>
            <a:endParaRPr lang="ru-RU"/>
          </a:p>
        </p:txBody>
      </p:sp>
      <p:sp>
        <p:nvSpPr>
          <p:cNvPr id="5" name="Footer Placeholder 4">
            <a:extLst>
              <a:ext uri="{FF2B5EF4-FFF2-40B4-BE49-F238E27FC236}">
                <a16:creationId xmlns:a16="http://schemas.microsoft.com/office/drawing/2014/main" id="{1C2AF899-3676-4C0C-AE1C-4B7590CA5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FB0EA00B-8FA2-4A38-8748-06F11CE9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95AFF-51FD-4805-85DC-B4F535DA2887}" type="slidenum">
              <a:rPr lang="ru-RU" smtClean="0"/>
              <a:t>‹#›</a:t>
            </a:fld>
            <a:endParaRPr lang="ru-RU"/>
          </a:p>
        </p:txBody>
      </p:sp>
    </p:spTree>
    <p:extLst>
      <p:ext uri="{BB962C8B-B14F-4D97-AF65-F5344CB8AC3E}">
        <p14:creationId xmlns:p14="http://schemas.microsoft.com/office/powerpoint/2010/main" val="249099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C68F-535C-4693-AD07-1F4B34F5EBA4}"/>
              </a:ext>
            </a:extLst>
          </p:cNvPr>
          <p:cNvSpPr>
            <a:spLocks noGrp="1"/>
          </p:cNvSpPr>
          <p:nvPr>
            <p:ph type="ctrTitle"/>
          </p:nvPr>
        </p:nvSpPr>
        <p:spPr>
          <a:xfrm>
            <a:off x="1524000" y="1122363"/>
            <a:ext cx="9144000" cy="1554576"/>
          </a:xfrm>
        </p:spPr>
        <p:txBody>
          <a:bodyPr/>
          <a:lstStyle/>
          <a:p>
            <a:r>
              <a:rPr lang="ro-RO" dirty="0"/>
              <a:t>Proiect </a:t>
            </a:r>
            <a:r>
              <a:rPr lang="ro-RO" dirty="0" err="1"/>
              <a:t>Shopify</a:t>
            </a:r>
            <a:endParaRPr lang="ru-RU" dirty="0"/>
          </a:p>
        </p:txBody>
      </p:sp>
      <p:sp>
        <p:nvSpPr>
          <p:cNvPr id="3" name="Subtitle 2">
            <a:extLst>
              <a:ext uri="{FF2B5EF4-FFF2-40B4-BE49-F238E27FC236}">
                <a16:creationId xmlns:a16="http://schemas.microsoft.com/office/drawing/2014/main" id="{C11D9EFD-D5E7-433F-B067-B9461289BE79}"/>
              </a:ext>
            </a:extLst>
          </p:cNvPr>
          <p:cNvSpPr>
            <a:spLocks noGrp="1"/>
          </p:cNvSpPr>
          <p:nvPr>
            <p:ph type="subTitle" idx="1"/>
          </p:nvPr>
        </p:nvSpPr>
        <p:spPr>
          <a:xfrm>
            <a:off x="1524000" y="3602038"/>
            <a:ext cx="4147930" cy="1655762"/>
          </a:xfrm>
        </p:spPr>
        <p:txBody>
          <a:bodyPr>
            <a:normAutofit/>
          </a:bodyPr>
          <a:lstStyle/>
          <a:p>
            <a:pPr algn="l"/>
            <a:r>
              <a:rPr lang="en-US" b="1" dirty="0" err="1"/>
              <a:t>Echipa</a:t>
            </a:r>
            <a:r>
              <a:rPr lang="en-US" b="1" dirty="0"/>
              <a:t>:</a:t>
            </a:r>
            <a:r>
              <a:rPr lang="en-US" dirty="0"/>
              <a:t> Sport Team</a:t>
            </a:r>
          </a:p>
        </p:txBody>
      </p:sp>
      <p:sp>
        <p:nvSpPr>
          <p:cNvPr id="4" name="Subtitle 2">
            <a:extLst>
              <a:ext uri="{FF2B5EF4-FFF2-40B4-BE49-F238E27FC236}">
                <a16:creationId xmlns:a16="http://schemas.microsoft.com/office/drawing/2014/main" id="{97A636B3-F05E-46C7-A5CA-8830C7EBA8D1}"/>
              </a:ext>
            </a:extLst>
          </p:cNvPr>
          <p:cNvSpPr txBox="1">
            <a:spLocks/>
          </p:cNvSpPr>
          <p:nvPr/>
        </p:nvSpPr>
        <p:spPr>
          <a:xfrm>
            <a:off x="6520072" y="3602037"/>
            <a:ext cx="4472608" cy="27457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err="1"/>
              <a:t>Membri</a:t>
            </a:r>
            <a:r>
              <a:rPr lang="en-US" b="1" dirty="0"/>
              <a:t>: </a:t>
            </a:r>
            <a:endParaRPr lang="ro-RO" b="1" dirty="0"/>
          </a:p>
          <a:p>
            <a:pPr algn="r"/>
            <a:r>
              <a:rPr lang="en-US" dirty="0" err="1"/>
              <a:t>Căciuleanu</a:t>
            </a:r>
            <a:r>
              <a:rPr lang="en-US" dirty="0"/>
              <a:t> </a:t>
            </a:r>
            <a:r>
              <a:rPr lang="en-US" dirty="0" err="1"/>
              <a:t>Ciprian</a:t>
            </a:r>
            <a:r>
              <a:rPr lang="en-US" dirty="0"/>
              <a:t> (IE35)</a:t>
            </a:r>
            <a:r>
              <a:rPr lang="ro-RO" dirty="0"/>
              <a:t>, </a:t>
            </a:r>
          </a:p>
          <a:p>
            <a:pPr algn="r"/>
            <a:r>
              <a:rPr lang="ro-RO" dirty="0" err="1"/>
              <a:t>Jechiu</a:t>
            </a:r>
            <a:r>
              <a:rPr lang="ro-RO" dirty="0"/>
              <a:t> Alexandrina (IE35), </a:t>
            </a:r>
          </a:p>
          <a:p>
            <a:pPr algn="r"/>
            <a:r>
              <a:rPr lang="ro-RO" dirty="0"/>
              <a:t>Leica Șerban (IE35), </a:t>
            </a:r>
          </a:p>
          <a:p>
            <a:pPr algn="r"/>
            <a:r>
              <a:rPr lang="ro-RO" dirty="0"/>
              <a:t>Pușcaș Andrei (IE35)</a:t>
            </a:r>
            <a:endParaRPr lang="ru-RU" dirty="0"/>
          </a:p>
        </p:txBody>
      </p:sp>
    </p:spTree>
    <p:extLst>
      <p:ext uri="{BB962C8B-B14F-4D97-AF65-F5344CB8AC3E}">
        <p14:creationId xmlns:p14="http://schemas.microsoft.com/office/powerpoint/2010/main" val="297464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9FB08-624C-4BB5-9668-B08F945ADC31}"/>
              </a:ext>
            </a:extLst>
          </p:cNvPr>
          <p:cNvSpPr>
            <a:spLocks noGrp="1"/>
          </p:cNvSpPr>
          <p:nvPr>
            <p:ph type="title"/>
          </p:nvPr>
        </p:nvSpPr>
        <p:spPr/>
        <p:txBody>
          <a:bodyPr>
            <a:normAutofit fontScale="90000"/>
          </a:bodyPr>
          <a:lstStyle/>
          <a:p>
            <a:r>
              <a:rPr lang="en-US" dirty="0"/>
              <a:t>B</a:t>
            </a:r>
            <a:r>
              <a:rPr lang="ro-RO" dirty="0" err="1"/>
              <a:t>anner</a:t>
            </a:r>
            <a:r>
              <a:rPr lang="ro-RO" dirty="0"/>
              <a:t> cu un mesaj</a:t>
            </a:r>
            <a:r>
              <a:rPr lang="en-US" dirty="0"/>
              <a:t> c</a:t>
            </a:r>
            <a:r>
              <a:rPr lang="ro-RO" dirty="0"/>
              <a:t>are alternează color text si background color între ele la un interval de timp</a:t>
            </a:r>
            <a:endParaRPr lang="ru-RU" dirty="0"/>
          </a:p>
        </p:txBody>
      </p:sp>
      <p:sp>
        <p:nvSpPr>
          <p:cNvPr id="3" name="Content Placeholder 2">
            <a:extLst>
              <a:ext uri="{FF2B5EF4-FFF2-40B4-BE49-F238E27FC236}">
                <a16:creationId xmlns:a16="http://schemas.microsoft.com/office/drawing/2014/main" id="{7939EE6B-D777-4DB7-B736-60DECF528AF9}"/>
              </a:ext>
            </a:extLst>
          </p:cNvPr>
          <p:cNvSpPr>
            <a:spLocks noGrp="1"/>
          </p:cNvSpPr>
          <p:nvPr>
            <p:ph sz="half" idx="1"/>
          </p:nvPr>
        </p:nvSpPr>
        <p:spPr>
          <a:xfrm>
            <a:off x="1325218" y="1822450"/>
            <a:ext cx="4625010" cy="4351338"/>
          </a:xfrm>
        </p:spPr>
        <p:txBody>
          <a:bodyPr>
            <a:normAutofit fontScale="25000" lnSpcReduction="20000"/>
          </a:bodyPr>
          <a:lstStyle/>
          <a:p>
            <a:pPr marL="0" indent="0">
              <a:buNone/>
            </a:pPr>
            <a:r>
              <a:rPr lang="ro-RO" sz="6400" dirty="0"/>
              <a:t>.hero-content__title.h1.hero-title-active {</a:t>
            </a:r>
          </a:p>
          <a:p>
            <a:pPr marL="0" indent="0">
              <a:buNone/>
            </a:pPr>
            <a:r>
              <a:rPr lang="ro-RO" sz="6400" dirty="0"/>
              <a:t> /* </a:t>
            </a:r>
            <a:r>
              <a:rPr lang="ro-RO" sz="6400" dirty="0" err="1"/>
              <a:t>Chrome</a:t>
            </a:r>
            <a:r>
              <a:rPr lang="ro-RO" sz="6400" dirty="0"/>
              <a:t>, Safari, Opera */ </a:t>
            </a:r>
          </a:p>
          <a:p>
            <a:pPr marL="0" indent="0">
              <a:buNone/>
            </a:pPr>
            <a:r>
              <a:rPr lang="ro-RO" sz="6400" dirty="0"/>
              <a:t>  -</a:t>
            </a:r>
            <a:r>
              <a:rPr lang="ro-RO" sz="6400" dirty="0" err="1"/>
              <a:t>webkit-animation</a:t>
            </a:r>
            <a:r>
              <a:rPr lang="ro-RO" sz="6400" dirty="0"/>
              <a:t>: </a:t>
            </a:r>
            <a:r>
              <a:rPr lang="ro-RO" sz="6400" dirty="0" err="1"/>
              <a:t>bgcolorchange</a:t>
            </a:r>
            <a:r>
              <a:rPr lang="ro-RO" sz="6400" dirty="0"/>
              <a:t> 10s infinite; </a:t>
            </a:r>
          </a:p>
          <a:p>
            <a:pPr marL="0" indent="0">
              <a:buNone/>
            </a:pPr>
            <a:r>
              <a:rPr lang="ro-RO" sz="6400" dirty="0"/>
              <a:t>  </a:t>
            </a:r>
            <a:r>
              <a:rPr lang="ro-RO" sz="6400" dirty="0" err="1"/>
              <a:t>animation</a:t>
            </a:r>
            <a:r>
              <a:rPr lang="ro-RO" sz="6400" dirty="0"/>
              <a:t>: 10s infinite </a:t>
            </a:r>
            <a:r>
              <a:rPr lang="ro-RO" sz="6400" dirty="0" err="1"/>
              <a:t>bgcolorchange</a:t>
            </a:r>
            <a:r>
              <a:rPr lang="ro-RO" sz="6400" dirty="0"/>
              <a:t>;</a:t>
            </a:r>
          </a:p>
          <a:p>
            <a:pPr marL="0" indent="0">
              <a:buNone/>
            </a:pPr>
            <a:r>
              <a:rPr lang="ro-RO" sz="6400" dirty="0"/>
              <a:t>  </a:t>
            </a:r>
            <a:r>
              <a:rPr lang="ro-RO" sz="6400" dirty="0" err="1"/>
              <a:t>animation-direction</a:t>
            </a:r>
            <a:r>
              <a:rPr lang="ro-RO" sz="6400" dirty="0"/>
              <a:t>: reverse;</a:t>
            </a:r>
          </a:p>
          <a:p>
            <a:pPr marL="0" indent="0">
              <a:buNone/>
            </a:pPr>
            <a:r>
              <a:rPr lang="ro-RO" sz="6400" dirty="0"/>
              <a:t>}</a:t>
            </a:r>
          </a:p>
          <a:p>
            <a:pPr marL="0" indent="0">
              <a:buNone/>
            </a:pPr>
            <a:endParaRPr lang="ro-RO" sz="6400" dirty="0"/>
          </a:p>
          <a:p>
            <a:pPr marL="0" indent="0">
              <a:buNone/>
            </a:pPr>
            <a:r>
              <a:rPr lang="ro-RO" sz="6400" dirty="0"/>
              <a:t>@keyframes </a:t>
            </a:r>
            <a:r>
              <a:rPr lang="ro-RO" sz="6400" dirty="0" err="1"/>
              <a:t>bgcolorchange</a:t>
            </a:r>
            <a:r>
              <a:rPr lang="ro-RO" sz="6400" dirty="0"/>
              <a:t> {</a:t>
            </a:r>
          </a:p>
          <a:p>
            <a:pPr marL="0" indent="0">
              <a:buNone/>
            </a:pPr>
            <a:r>
              <a:rPr lang="ro-RO" sz="6400" dirty="0"/>
              <a:t>  0%{</a:t>
            </a:r>
          </a:p>
          <a:p>
            <a:pPr marL="0" indent="0">
              <a:buNone/>
            </a:pPr>
            <a:r>
              <a:rPr lang="ro-RO" sz="6400" dirty="0"/>
              <a:t>    background-color: #006eff;</a:t>
            </a:r>
          </a:p>
          <a:p>
            <a:pPr marL="0" indent="0">
              <a:buNone/>
            </a:pPr>
            <a:r>
              <a:rPr lang="ro-RO" sz="6400" dirty="0"/>
              <a:t>    color: </a:t>
            </a:r>
            <a:r>
              <a:rPr lang="ro-RO" sz="6400" dirty="0" err="1"/>
              <a:t>white</a:t>
            </a:r>
            <a:r>
              <a:rPr lang="ro-RO" sz="6400" dirty="0"/>
              <a:t>;</a:t>
            </a:r>
          </a:p>
          <a:p>
            <a:pPr marL="0" indent="0">
              <a:buNone/>
            </a:pPr>
            <a:r>
              <a:rPr lang="ro-RO" sz="6400" dirty="0"/>
              <a:t>  }</a:t>
            </a:r>
          </a:p>
          <a:p>
            <a:pPr marL="0" indent="0">
              <a:buNone/>
            </a:pPr>
            <a:r>
              <a:rPr lang="ro-RO" sz="6400" dirty="0"/>
              <a:t>  50% {</a:t>
            </a:r>
          </a:p>
          <a:p>
            <a:pPr marL="0" indent="0">
              <a:buNone/>
            </a:pPr>
            <a:r>
              <a:rPr lang="ro-RO" sz="6400" dirty="0"/>
              <a:t>    background-color: </a:t>
            </a:r>
            <a:r>
              <a:rPr lang="ro-RO" sz="6400" dirty="0" err="1"/>
              <a:t>white</a:t>
            </a:r>
            <a:r>
              <a:rPr lang="ro-RO" sz="6400" dirty="0"/>
              <a:t>;</a:t>
            </a:r>
          </a:p>
          <a:p>
            <a:pPr marL="0" indent="0">
              <a:buNone/>
            </a:pPr>
            <a:r>
              <a:rPr lang="ro-RO" sz="6400" dirty="0"/>
              <a:t>    color: #006eff;</a:t>
            </a:r>
          </a:p>
          <a:p>
            <a:pPr marL="0" indent="0">
              <a:buNone/>
            </a:pPr>
            <a:r>
              <a:rPr lang="ro-RO" sz="6400" dirty="0"/>
              <a:t>  }</a:t>
            </a:r>
          </a:p>
          <a:p>
            <a:pPr marL="0" indent="0">
              <a:buNone/>
            </a:pPr>
            <a:r>
              <a:rPr lang="ro-RO" sz="6400" dirty="0"/>
              <a:t>}</a:t>
            </a:r>
          </a:p>
          <a:p>
            <a:pPr marL="0" indent="0">
              <a:buNone/>
            </a:pPr>
            <a:endParaRPr lang="ro-RO" dirty="0"/>
          </a:p>
        </p:txBody>
      </p:sp>
      <p:sp>
        <p:nvSpPr>
          <p:cNvPr id="4" name="Content Placeholder 3">
            <a:extLst>
              <a:ext uri="{FF2B5EF4-FFF2-40B4-BE49-F238E27FC236}">
                <a16:creationId xmlns:a16="http://schemas.microsoft.com/office/drawing/2014/main" id="{E5DDA18E-D680-4A59-BD77-BA94FCDC7693}"/>
              </a:ext>
            </a:extLst>
          </p:cNvPr>
          <p:cNvSpPr>
            <a:spLocks noGrp="1"/>
          </p:cNvSpPr>
          <p:nvPr>
            <p:ph sz="half" idx="2"/>
          </p:nvPr>
        </p:nvSpPr>
        <p:spPr>
          <a:xfrm>
            <a:off x="6771861" y="1855857"/>
            <a:ext cx="4290391" cy="4351338"/>
          </a:xfrm>
        </p:spPr>
        <p:txBody>
          <a:bodyPr>
            <a:normAutofit fontScale="25000" lnSpcReduction="20000"/>
          </a:bodyPr>
          <a:lstStyle/>
          <a:p>
            <a:pPr marL="0" indent="0">
              <a:buNone/>
            </a:pPr>
            <a:r>
              <a:rPr lang="ro-RO" sz="6400" dirty="0"/>
              <a:t>/* </a:t>
            </a:r>
            <a:r>
              <a:rPr lang="ro-RO" sz="6400" dirty="0" err="1"/>
              <a:t>Chrome</a:t>
            </a:r>
            <a:r>
              <a:rPr lang="ro-RO" sz="6400" dirty="0"/>
              <a:t>, Safari, Opera */</a:t>
            </a:r>
          </a:p>
          <a:p>
            <a:pPr marL="0" indent="0">
              <a:buNone/>
            </a:pPr>
            <a:r>
              <a:rPr lang="ro-RO" sz="6400" dirty="0"/>
              <a:t>@-webkit-keyframes </a:t>
            </a:r>
            <a:r>
              <a:rPr lang="ro-RO" sz="6400" dirty="0" err="1"/>
              <a:t>bgcolorchange</a:t>
            </a:r>
            <a:r>
              <a:rPr lang="ro-RO" sz="6400" dirty="0"/>
              <a:t> {</a:t>
            </a:r>
          </a:p>
          <a:p>
            <a:pPr marL="0" indent="0">
              <a:buNone/>
            </a:pPr>
            <a:r>
              <a:rPr lang="ro-RO" sz="6400" dirty="0"/>
              <a:t>     0%  {background: #006eff;}</a:t>
            </a:r>
          </a:p>
          <a:p>
            <a:pPr marL="0" indent="0">
              <a:buNone/>
            </a:pPr>
            <a:r>
              <a:rPr lang="ro-RO" sz="6400" dirty="0"/>
              <a:t>     50% {background: </a:t>
            </a:r>
            <a:r>
              <a:rPr lang="ro-RO" sz="6400" dirty="0" err="1"/>
              <a:t>white</a:t>
            </a:r>
            <a:r>
              <a:rPr lang="ro-RO" sz="6400" dirty="0"/>
              <a:t>;}</a:t>
            </a:r>
          </a:p>
          <a:p>
            <a:pPr marL="0" indent="0">
              <a:buNone/>
            </a:pPr>
            <a:r>
              <a:rPr lang="ro-RO" sz="6400" dirty="0"/>
              <a:t> }</a:t>
            </a:r>
            <a:endParaRPr lang="ru-RU" sz="6400" dirty="0"/>
          </a:p>
          <a:p>
            <a:endParaRPr lang="ru-RU" dirty="0"/>
          </a:p>
        </p:txBody>
      </p:sp>
    </p:spTree>
    <p:extLst>
      <p:ext uri="{BB962C8B-B14F-4D97-AF65-F5344CB8AC3E}">
        <p14:creationId xmlns:p14="http://schemas.microsoft.com/office/powerpoint/2010/main" val="394271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DF76-5B27-434C-A32D-17C17AE6EEFC}"/>
              </a:ext>
            </a:extLst>
          </p:cNvPr>
          <p:cNvSpPr>
            <a:spLocks noGrp="1"/>
          </p:cNvSpPr>
          <p:nvPr>
            <p:ph type="title"/>
          </p:nvPr>
        </p:nvSpPr>
        <p:spPr/>
        <p:txBody>
          <a:bodyPr/>
          <a:lstStyle/>
          <a:p>
            <a:r>
              <a:rPr lang="ro-RO" dirty="0"/>
              <a:t>Personalizare </a:t>
            </a:r>
            <a:r>
              <a:rPr lang="ro-RO" dirty="0" err="1"/>
              <a:t>scrollbar</a:t>
            </a:r>
            <a:endParaRPr lang="ru-RU" dirty="0"/>
          </a:p>
        </p:txBody>
      </p:sp>
      <p:sp>
        <p:nvSpPr>
          <p:cNvPr id="3" name="Content Placeholder 2">
            <a:extLst>
              <a:ext uri="{FF2B5EF4-FFF2-40B4-BE49-F238E27FC236}">
                <a16:creationId xmlns:a16="http://schemas.microsoft.com/office/drawing/2014/main" id="{4EBCB068-B3A4-40E7-9981-8A723692587F}"/>
              </a:ext>
            </a:extLst>
          </p:cNvPr>
          <p:cNvSpPr>
            <a:spLocks noGrp="1"/>
          </p:cNvSpPr>
          <p:nvPr>
            <p:ph sz="half" idx="1"/>
          </p:nvPr>
        </p:nvSpPr>
        <p:spPr/>
        <p:txBody>
          <a:bodyPr>
            <a:normAutofit/>
          </a:bodyPr>
          <a:lstStyle/>
          <a:p>
            <a:pPr marL="0" indent="0">
              <a:buNone/>
            </a:pPr>
            <a:endParaRPr lang="ro-RO" sz="2000" dirty="0"/>
          </a:p>
          <a:p>
            <a:pPr marL="0" indent="0">
              <a:buNone/>
            </a:pPr>
            <a:r>
              <a:rPr lang="ro-RO" sz="2000" dirty="0" err="1"/>
              <a:t>html</a:t>
            </a:r>
            <a:r>
              <a:rPr lang="ro-RO" sz="2000" dirty="0"/>
              <a:t>{</a:t>
            </a:r>
          </a:p>
          <a:p>
            <a:pPr marL="0" indent="0">
              <a:buNone/>
            </a:pPr>
            <a:r>
              <a:rPr lang="ro-RO" sz="2000" dirty="0"/>
              <a:t>    </a:t>
            </a:r>
            <a:r>
              <a:rPr lang="ro-RO" sz="2000" dirty="0" err="1"/>
              <a:t>scroll-behavior</a:t>
            </a:r>
            <a:r>
              <a:rPr lang="ro-RO" sz="2000" dirty="0"/>
              <a:t>: </a:t>
            </a:r>
            <a:r>
              <a:rPr lang="ro-RO" sz="2000" dirty="0" err="1"/>
              <a:t>smooth</a:t>
            </a:r>
            <a:r>
              <a:rPr lang="ro-RO" sz="2000" dirty="0"/>
              <a:t>;</a:t>
            </a:r>
          </a:p>
          <a:p>
            <a:pPr marL="0" indent="0">
              <a:buNone/>
            </a:pPr>
            <a:r>
              <a:rPr lang="ro-RO" sz="2000" dirty="0"/>
              <a:t>}</a:t>
            </a:r>
          </a:p>
          <a:p>
            <a:pPr marL="0" indent="0">
              <a:buNone/>
            </a:pPr>
            <a:endParaRPr lang="ro-RO" sz="2000" dirty="0"/>
          </a:p>
          <a:p>
            <a:pPr marL="0" indent="0">
              <a:buNone/>
            </a:pPr>
            <a:r>
              <a:rPr lang="ro-RO" sz="2000" dirty="0"/>
              <a:t>body::-</a:t>
            </a:r>
            <a:r>
              <a:rPr lang="ro-RO" sz="2000" dirty="0" err="1"/>
              <a:t>webkit-scrollbar</a:t>
            </a:r>
            <a:r>
              <a:rPr lang="ro-RO" sz="2000" dirty="0"/>
              <a:t>{</a:t>
            </a:r>
          </a:p>
          <a:p>
            <a:pPr marL="0" indent="0">
              <a:buNone/>
            </a:pPr>
            <a:r>
              <a:rPr lang="ro-RO" sz="2000" dirty="0"/>
              <a:t>    </a:t>
            </a:r>
            <a:r>
              <a:rPr lang="ro-RO" sz="2000" dirty="0" err="1"/>
              <a:t>width</a:t>
            </a:r>
            <a:r>
              <a:rPr lang="ro-RO" sz="2000" dirty="0"/>
              <a:t>: .4em;</a:t>
            </a:r>
          </a:p>
          <a:p>
            <a:pPr marL="0" indent="0">
              <a:buNone/>
            </a:pPr>
            <a:r>
              <a:rPr lang="ro-RO" sz="2000" dirty="0"/>
              <a:t>}</a:t>
            </a:r>
          </a:p>
          <a:p>
            <a:pPr marL="0" indent="0">
              <a:buNone/>
            </a:pPr>
            <a:endParaRPr lang="ro-RO" sz="2000" dirty="0"/>
          </a:p>
        </p:txBody>
      </p:sp>
      <p:sp>
        <p:nvSpPr>
          <p:cNvPr id="4" name="Content Placeholder 3">
            <a:extLst>
              <a:ext uri="{FF2B5EF4-FFF2-40B4-BE49-F238E27FC236}">
                <a16:creationId xmlns:a16="http://schemas.microsoft.com/office/drawing/2014/main" id="{F467ED8B-6BE5-4E40-96F7-2B0552971CDA}"/>
              </a:ext>
            </a:extLst>
          </p:cNvPr>
          <p:cNvSpPr>
            <a:spLocks noGrp="1"/>
          </p:cNvSpPr>
          <p:nvPr>
            <p:ph sz="half" idx="2"/>
          </p:nvPr>
        </p:nvSpPr>
        <p:spPr/>
        <p:txBody>
          <a:bodyPr/>
          <a:lstStyle/>
          <a:p>
            <a:pPr marL="0" indent="0">
              <a:buNone/>
            </a:pPr>
            <a:endParaRPr lang="ro-RO" sz="2000" dirty="0"/>
          </a:p>
          <a:p>
            <a:pPr marL="0" indent="0">
              <a:buNone/>
            </a:pPr>
            <a:r>
              <a:rPr lang="ro-RO" sz="2000" dirty="0"/>
              <a:t>body::-</a:t>
            </a:r>
            <a:r>
              <a:rPr lang="ro-RO" sz="2000" dirty="0" err="1"/>
              <a:t>webkit-scrollbar-track</a:t>
            </a:r>
            <a:r>
              <a:rPr lang="ro-RO" sz="2000" dirty="0"/>
              <a:t> {</a:t>
            </a:r>
          </a:p>
          <a:p>
            <a:pPr marL="0" indent="0">
              <a:buNone/>
            </a:pPr>
            <a:r>
              <a:rPr lang="ro-RO" sz="2000" dirty="0"/>
              <a:t>    box-</a:t>
            </a:r>
            <a:r>
              <a:rPr lang="ro-RO" sz="2000" dirty="0" err="1"/>
              <a:t>shadow</a:t>
            </a:r>
            <a:r>
              <a:rPr lang="ro-RO" sz="2000" dirty="0"/>
              <a:t>: </a:t>
            </a:r>
            <a:r>
              <a:rPr lang="ro-RO" sz="2000" dirty="0" err="1"/>
              <a:t>inset</a:t>
            </a:r>
            <a:r>
              <a:rPr lang="ro-RO" sz="2000" dirty="0"/>
              <a:t> 0 0 20px </a:t>
            </a:r>
            <a:r>
              <a:rPr lang="ro-RO" sz="2000" dirty="0" err="1"/>
              <a:t>whitesmoke</a:t>
            </a:r>
            <a:r>
              <a:rPr lang="ro-RO" sz="2000" dirty="0"/>
              <a:t>;</a:t>
            </a:r>
          </a:p>
          <a:p>
            <a:pPr marL="0" indent="0">
              <a:buNone/>
            </a:pPr>
            <a:r>
              <a:rPr lang="ro-RO" sz="2000" dirty="0"/>
              <a:t>}</a:t>
            </a:r>
          </a:p>
          <a:p>
            <a:pPr marL="0" indent="0">
              <a:buNone/>
            </a:pPr>
            <a:endParaRPr lang="ro-RO" sz="2000" dirty="0"/>
          </a:p>
          <a:p>
            <a:pPr marL="0" indent="0">
              <a:buNone/>
            </a:pPr>
            <a:r>
              <a:rPr lang="ro-RO" sz="2000" dirty="0"/>
              <a:t>body::-</a:t>
            </a:r>
            <a:r>
              <a:rPr lang="ro-RO" sz="2000" dirty="0" err="1"/>
              <a:t>webkit-scrollbar-thumb</a:t>
            </a:r>
            <a:r>
              <a:rPr lang="ro-RO" sz="2000" dirty="0"/>
              <a:t> {</a:t>
            </a:r>
          </a:p>
          <a:p>
            <a:pPr marL="0" indent="0">
              <a:buNone/>
            </a:pPr>
            <a:r>
              <a:rPr lang="ro-RO" sz="2000" dirty="0"/>
              <a:t>    background-color: #006eff;</a:t>
            </a:r>
          </a:p>
          <a:p>
            <a:pPr marL="0" indent="0">
              <a:buNone/>
            </a:pPr>
            <a:r>
              <a:rPr lang="ro-RO" sz="2000" dirty="0"/>
              <a:t>}</a:t>
            </a:r>
            <a:endParaRPr lang="ru-RU" sz="2000" dirty="0"/>
          </a:p>
          <a:p>
            <a:endParaRPr lang="ru-RU" dirty="0"/>
          </a:p>
        </p:txBody>
      </p:sp>
    </p:spTree>
    <p:extLst>
      <p:ext uri="{BB962C8B-B14F-4D97-AF65-F5344CB8AC3E}">
        <p14:creationId xmlns:p14="http://schemas.microsoft.com/office/powerpoint/2010/main" val="967795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CSS</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en-US" dirty="0" err="1"/>
              <a:t>Căciuleanu</a:t>
            </a:r>
            <a:r>
              <a:rPr lang="en-US" dirty="0"/>
              <a:t> </a:t>
            </a:r>
            <a:r>
              <a:rPr lang="en-US" dirty="0" err="1"/>
              <a:t>Ciprian</a:t>
            </a:r>
            <a:endParaRPr lang="ru-RU" dirty="0"/>
          </a:p>
        </p:txBody>
      </p:sp>
    </p:spTree>
    <p:extLst>
      <p:ext uri="{BB962C8B-B14F-4D97-AF65-F5344CB8AC3E}">
        <p14:creationId xmlns:p14="http://schemas.microsoft.com/office/powerpoint/2010/main" val="53035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DD42-6D2E-42CE-B949-A198C287A0FA}"/>
              </a:ext>
            </a:extLst>
          </p:cNvPr>
          <p:cNvSpPr>
            <a:spLocks noGrp="1"/>
          </p:cNvSpPr>
          <p:nvPr>
            <p:ph type="title"/>
          </p:nvPr>
        </p:nvSpPr>
        <p:spPr/>
        <p:txBody>
          <a:bodyPr>
            <a:normAutofit/>
          </a:bodyPr>
          <a:lstStyle/>
          <a:p>
            <a:pPr algn="ctr"/>
            <a:r>
              <a:rPr lang="en-US" sz="3600" dirty="0" err="1"/>
              <a:t>Animatie</a:t>
            </a:r>
            <a:r>
              <a:rPr lang="en-US" sz="3600" dirty="0"/>
              <a:t> bara de </a:t>
            </a:r>
            <a:r>
              <a:rPr lang="en-US" sz="3600" dirty="0" err="1"/>
              <a:t>navigare</a:t>
            </a:r>
            <a:endParaRPr lang="en-US" sz="3600" dirty="0"/>
          </a:p>
        </p:txBody>
      </p:sp>
      <p:sp>
        <p:nvSpPr>
          <p:cNvPr id="3" name="Content Placeholder 2">
            <a:extLst>
              <a:ext uri="{FF2B5EF4-FFF2-40B4-BE49-F238E27FC236}">
                <a16:creationId xmlns:a16="http://schemas.microsoft.com/office/drawing/2014/main" id="{A619CE0F-79CD-4945-AA35-7778B5F6210F}"/>
              </a:ext>
            </a:extLst>
          </p:cNvPr>
          <p:cNvSpPr>
            <a:spLocks noGrp="1"/>
          </p:cNvSpPr>
          <p:nvPr>
            <p:ph idx="1"/>
          </p:nvPr>
        </p:nvSpPr>
        <p:spPr>
          <a:xfrm>
            <a:off x="1352099" y="1253331"/>
            <a:ext cx="3087848" cy="4351338"/>
          </a:xfrm>
        </p:spPr>
        <p:txBody>
          <a:bodyPr>
            <a:noAutofit/>
          </a:bodyPr>
          <a:lstStyle/>
          <a:p>
            <a:pPr marL="0" indent="0">
              <a:buNone/>
            </a:pPr>
            <a:r>
              <a:rPr lang="en-US" sz="1600" dirty="0"/>
              <a:t>.nav-bar {</a:t>
            </a:r>
          </a:p>
          <a:p>
            <a:pPr marL="0" indent="0">
              <a:buNone/>
            </a:pPr>
            <a:r>
              <a:rPr lang="en-US" sz="1600" dirty="0"/>
              <a:t> border-top: none; </a:t>
            </a:r>
          </a:p>
          <a:p>
            <a:pPr marL="0" indent="0">
              <a:buNone/>
            </a:pPr>
            <a:r>
              <a:rPr lang="en-US" sz="1600" dirty="0"/>
              <a:t>}</a:t>
            </a:r>
          </a:p>
          <a:p>
            <a:pPr marL="0" indent="0">
              <a:buNone/>
            </a:pPr>
            <a:r>
              <a:rPr lang="en-US" sz="1600" dirty="0"/>
              <a:t>#SiteNav &gt; </a:t>
            </a:r>
            <a:r>
              <a:rPr lang="en-US" sz="1600" dirty="0" err="1"/>
              <a:t>li.site-nav__item</a:t>
            </a:r>
            <a:r>
              <a:rPr lang="en-US" sz="1600" dirty="0"/>
              <a:t> &gt; a:after{</a:t>
            </a:r>
          </a:p>
          <a:p>
            <a:pPr marL="0" indent="0">
              <a:buNone/>
            </a:pPr>
            <a:r>
              <a:rPr lang="en-US" sz="1600" dirty="0"/>
              <a:t>   position: absolute;</a:t>
            </a:r>
          </a:p>
          <a:p>
            <a:pPr marL="0" indent="0">
              <a:buNone/>
            </a:pPr>
            <a:r>
              <a:rPr lang="en-US" sz="1600" dirty="0"/>
              <a:t>    content: "";</a:t>
            </a:r>
          </a:p>
          <a:p>
            <a:pPr marL="0" indent="0">
              <a:buNone/>
            </a:pPr>
            <a:r>
              <a:rPr lang="en-US" sz="1600" dirty="0"/>
              <a:t>    top: 70%;</a:t>
            </a:r>
          </a:p>
          <a:p>
            <a:pPr marL="0" indent="0">
              <a:buNone/>
            </a:pPr>
            <a:r>
              <a:rPr lang="en-US" sz="1600" dirty="0"/>
              <a:t>    left: 0;</a:t>
            </a:r>
          </a:p>
          <a:p>
            <a:pPr marL="0" indent="0">
              <a:buNone/>
            </a:pPr>
            <a:r>
              <a:rPr lang="en-US" sz="1600" dirty="0"/>
              <a:t>    width: 100%;</a:t>
            </a:r>
          </a:p>
          <a:p>
            <a:pPr marL="0" indent="0">
              <a:buNone/>
            </a:pPr>
            <a:r>
              <a:rPr lang="en-US" sz="1600" dirty="0"/>
              <a:t>    height: 3px;</a:t>
            </a:r>
          </a:p>
          <a:p>
            <a:pPr marL="0" indent="0">
              <a:buNone/>
            </a:pPr>
            <a:r>
              <a:rPr lang="en-US" sz="1600" dirty="0"/>
              <a:t>    background: #3498db;</a:t>
            </a:r>
          </a:p>
          <a:p>
            <a:pPr marL="0" indent="0">
              <a:buNone/>
            </a:pPr>
            <a:r>
              <a:rPr lang="en-US" sz="1600" dirty="0"/>
              <a:t>    transform: </a:t>
            </a:r>
            <a:r>
              <a:rPr lang="en-US" sz="1600" dirty="0" err="1"/>
              <a:t>scaleX</a:t>
            </a:r>
            <a:r>
              <a:rPr lang="en-US" sz="1600" dirty="0"/>
              <a:t>(0);</a:t>
            </a:r>
          </a:p>
          <a:p>
            <a:pPr marL="0" indent="0">
              <a:buNone/>
            </a:pPr>
            <a:r>
              <a:rPr lang="en-US" sz="1600" dirty="0"/>
              <a:t>    transform-origin: right;</a:t>
            </a:r>
          </a:p>
          <a:p>
            <a:pPr marL="0" indent="0">
              <a:buNone/>
            </a:pPr>
            <a:r>
              <a:rPr lang="en-US" sz="1600" dirty="0"/>
              <a:t>    transition: transform 0.5s;</a:t>
            </a:r>
          </a:p>
          <a:p>
            <a:pPr marL="0" indent="0">
              <a:buNone/>
            </a:pPr>
            <a:r>
              <a:rPr lang="en-US" sz="1600" dirty="0"/>
              <a:t>}</a:t>
            </a:r>
          </a:p>
        </p:txBody>
      </p:sp>
      <p:sp>
        <p:nvSpPr>
          <p:cNvPr id="4" name="Content Placeholder 2">
            <a:extLst>
              <a:ext uri="{FF2B5EF4-FFF2-40B4-BE49-F238E27FC236}">
                <a16:creationId xmlns:a16="http://schemas.microsoft.com/office/drawing/2014/main" id="{605A8BFE-CE67-48EE-B4BA-21E506A85B3A}"/>
              </a:ext>
            </a:extLst>
          </p:cNvPr>
          <p:cNvSpPr txBox="1">
            <a:spLocks/>
          </p:cNvSpPr>
          <p:nvPr/>
        </p:nvSpPr>
        <p:spPr>
          <a:xfrm>
            <a:off x="7559850" y="2021992"/>
            <a:ext cx="3087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#SiteNav &gt; </a:t>
            </a:r>
            <a:r>
              <a:rPr lang="en-US" sz="1600" dirty="0" err="1"/>
              <a:t>li.site-nav__item</a:t>
            </a:r>
            <a:r>
              <a:rPr lang="en-US" sz="1600" dirty="0"/>
              <a:t> &gt; a:hover {</a:t>
            </a:r>
          </a:p>
          <a:p>
            <a:pPr marL="0" indent="0">
              <a:buFont typeface="Arial" panose="020B0604020202020204" pitchFamily="34" charset="0"/>
              <a:buNone/>
            </a:pPr>
            <a:r>
              <a:rPr lang="en-US" sz="1600" dirty="0"/>
              <a:t>    color: #95a5a6;</a:t>
            </a:r>
          </a:p>
          <a:p>
            <a:pPr marL="0" indent="0">
              <a:buFont typeface="Arial" panose="020B0604020202020204" pitchFamily="34" charset="0"/>
              <a:buNone/>
            </a:pPr>
            <a:r>
              <a:rPr lang="en-US" sz="1600" dirty="0"/>
              <a:t>}</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#SiteNav &gt; </a:t>
            </a:r>
            <a:r>
              <a:rPr lang="en-US" sz="1600" dirty="0" err="1"/>
              <a:t>li.site-nav__item</a:t>
            </a:r>
            <a:r>
              <a:rPr lang="en-US" sz="1600" dirty="0"/>
              <a:t> &gt; a:hover:after {</a:t>
            </a:r>
          </a:p>
          <a:p>
            <a:pPr marL="0" indent="0">
              <a:buFont typeface="Arial" panose="020B0604020202020204" pitchFamily="34" charset="0"/>
              <a:buNone/>
            </a:pPr>
            <a:r>
              <a:rPr lang="en-US" sz="1600" dirty="0"/>
              <a:t>    transform: </a:t>
            </a:r>
            <a:r>
              <a:rPr lang="en-US" sz="1600" dirty="0" err="1"/>
              <a:t>scaleX</a:t>
            </a:r>
            <a:r>
              <a:rPr lang="en-US" sz="1600" dirty="0"/>
              <a:t>(1);</a:t>
            </a:r>
          </a:p>
          <a:p>
            <a:pPr marL="0" indent="0">
              <a:buFont typeface="Arial" panose="020B0604020202020204" pitchFamily="34" charset="0"/>
              <a:buNone/>
            </a:pPr>
            <a:r>
              <a:rPr lang="en-US" sz="1600" dirty="0"/>
              <a:t>    transform-origin: left;</a:t>
            </a:r>
          </a:p>
          <a:p>
            <a:pPr marL="0" indent="0">
              <a:buFont typeface="Arial" panose="020B0604020202020204" pitchFamily="34" charset="0"/>
              <a:buNone/>
            </a:pPr>
            <a:r>
              <a:rPr lang="en-US" sz="1600" dirty="0"/>
              <a:t>}</a:t>
            </a:r>
          </a:p>
        </p:txBody>
      </p:sp>
    </p:spTree>
    <p:extLst>
      <p:ext uri="{BB962C8B-B14F-4D97-AF65-F5344CB8AC3E}">
        <p14:creationId xmlns:p14="http://schemas.microsoft.com/office/powerpoint/2010/main" val="64746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2A06-BD66-4195-AE0A-A48BB2E4A24F}"/>
              </a:ext>
            </a:extLst>
          </p:cNvPr>
          <p:cNvSpPr>
            <a:spLocks noGrp="1"/>
          </p:cNvSpPr>
          <p:nvPr>
            <p:ph type="title"/>
          </p:nvPr>
        </p:nvSpPr>
        <p:spPr/>
        <p:txBody>
          <a:bodyPr>
            <a:normAutofit/>
          </a:bodyPr>
          <a:lstStyle/>
          <a:p>
            <a:pPr algn="ctr"/>
            <a:r>
              <a:rPr lang="en-US" sz="3200" dirty="0"/>
              <a:t>Background </a:t>
            </a:r>
            <a:r>
              <a:rPr lang="en-US" sz="3200" dirty="0" err="1"/>
              <a:t>pentru</a:t>
            </a:r>
            <a:r>
              <a:rPr lang="en-US" sz="3200" dirty="0"/>
              <a:t> o imagine rotunda on hover</a:t>
            </a:r>
          </a:p>
        </p:txBody>
      </p:sp>
      <p:sp>
        <p:nvSpPr>
          <p:cNvPr id="3" name="Content Placeholder 2">
            <a:extLst>
              <a:ext uri="{FF2B5EF4-FFF2-40B4-BE49-F238E27FC236}">
                <a16:creationId xmlns:a16="http://schemas.microsoft.com/office/drawing/2014/main" id="{FA8F3AEC-450C-4960-A883-69B850B4F6CE}"/>
              </a:ext>
            </a:extLst>
          </p:cNvPr>
          <p:cNvSpPr>
            <a:spLocks noGrp="1"/>
          </p:cNvSpPr>
          <p:nvPr>
            <p:ph idx="1"/>
          </p:nvPr>
        </p:nvSpPr>
        <p:spPr/>
        <p:txBody>
          <a:bodyPr>
            <a:normAutofit/>
          </a:bodyPr>
          <a:lstStyle/>
          <a:p>
            <a:pPr marL="0" indent="0">
              <a:buNone/>
            </a:pPr>
            <a:r>
              <a:rPr lang="en-US" sz="2000" dirty="0"/>
              <a:t>.site-</a:t>
            </a:r>
            <a:r>
              <a:rPr lang="en-US" sz="2000" dirty="0" err="1"/>
              <a:t>header__logo</a:t>
            </a:r>
            <a:r>
              <a:rPr lang="en-US" sz="2000" dirty="0"/>
              <a:t>-link{</a:t>
            </a:r>
          </a:p>
          <a:p>
            <a:pPr marL="0" indent="0">
              <a:buNone/>
            </a:pPr>
            <a:r>
              <a:rPr lang="en-US" sz="2000" dirty="0"/>
              <a:t> 	clip-path: circle(50%);</a:t>
            </a:r>
          </a:p>
          <a:p>
            <a:pPr marL="0" indent="0">
              <a:buNone/>
            </a:pPr>
            <a:r>
              <a:rPr lang="en-US" sz="2000" dirty="0"/>
              <a:t>  	transition: ease-in-out .3s;</a:t>
            </a:r>
          </a:p>
          <a:p>
            <a:pPr marL="0" indent="0">
              <a:buNone/>
            </a:pPr>
            <a:r>
              <a:rPr lang="en-US" sz="2000" dirty="0"/>
              <a:t>}</a:t>
            </a:r>
          </a:p>
          <a:p>
            <a:pPr marL="0" indent="0">
              <a:buNone/>
            </a:pPr>
            <a:r>
              <a:rPr lang="en-US" sz="2000" dirty="0"/>
              <a:t>.site-header__</a:t>
            </a:r>
            <a:r>
              <a:rPr lang="en-US" sz="2000" dirty="0" err="1"/>
              <a:t>logo-link:hover</a:t>
            </a:r>
            <a:r>
              <a:rPr lang="en-US" sz="2000" dirty="0"/>
              <a:t>{</a:t>
            </a:r>
          </a:p>
          <a:p>
            <a:pPr marL="0" indent="0">
              <a:buNone/>
            </a:pPr>
            <a:r>
              <a:rPr lang="en-US" sz="2000" dirty="0"/>
              <a:t>	background-color: #002F76;</a:t>
            </a:r>
          </a:p>
          <a:p>
            <a:pPr marL="0" indent="0">
              <a:buNone/>
            </a:pPr>
            <a:r>
              <a:rPr lang="en-US" sz="2000" dirty="0"/>
              <a:t>}</a:t>
            </a:r>
          </a:p>
        </p:txBody>
      </p:sp>
    </p:spTree>
    <p:extLst>
      <p:ext uri="{BB962C8B-B14F-4D97-AF65-F5344CB8AC3E}">
        <p14:creationId xmlns:p14="http://schemas.microsoft.com/office/powerpoint/2010/main" val="377408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CSS</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ro-RO" dirty="0"/>
              <a:t>Leica Șerban</a:t>
            </a:r>
          </a:p>
        </p:txBody>
      </p:sp>
    </p:spTree>
    <p:extLst>
      <p:ext uri="{BB962C8B-B14F-4D97-AF65-F5344CB8AC3E}">
        <p14:creationId xmlns:p14="http://schemas.microsoft.com/office/powerpoint/2010/main" val="2064466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3A7E-E460-46FC-837B-92F624D10739}"/>
              </a:ext>
            </a:extLst>
          </p:cNvPr>
          <p:cNvSpPr>
            <a:spLocks noGrp="1"/>
          </p:cNvSpPr>
          <p:nvPr>
            <p:ph type="title"/>
          </p:nvPr>
        </p:nvSpPr>
        <p:spPr/>
        <p:txBody>
          <a:bodyPr/>
          <a:lstStyle/>
          <a:p>
            <a:pPr algn="ctr"/>
            <a:r>
              <a:rPr lang="en-GB" dirty="0" err="1"/>
              <a:t>Adăugare</a:t>
            </a:r>
            <a:r>
              <a:rPr lang="en-GB" dirty="0"/>
              <a:t> imagine </a:t>
            </a:r>
            <a:r>
              <a:rPr lang="en-GB" dirty="0" err="1"/>
              <a:t>în</a:t>
            </a:r>
            <a:r>
              <a:rPr lang="en-GB" dirty="0"/>
              <a:t> background-ul </a:t>
            </a:r>
            <a:r>
              <a:rPr lang="en-GB" dirty="0" err="1"/>
              <a:t>porțiunii</a:t>
            </a:r>
            <a:r>
              <a:rPr lang="en-GB" dirty="0"/>
              <a:t> de </a:t>
            </a:r>
            <a:r>
              <a:rPr lang="en-GB" dirty="0" err="1"/>
              <a:t>completare</a:t>
            </a:r>
            <a:r>
              <a:rPr lang="en-GB" dirty="0"/>
              <a:t> a </a:t>
            </a:r>
            <a:r>
              <a:rPr lang="en-GB" dirty="0" err="1"/>
              <a:t>paginii</a:t>
            </a:r>
            <a:r>
              <a:rPr lang="en-GB" dirty="0"/>
              <a:t> contact</a:t>
            </a:r>
            <a:endParaRPr lang="ro-RO" dirty="0"/>
          </a:p>
        </p:txBody>
      </p:sp>
      <p:sp>
        <p:nvSpPr>
          <p:cNvPr id="4" name="TextBox 3">
            <a:extLst>
              <a:ext uri="{FF2B5EF4-FFF2-40B4-BE49-F238E27FC236}">
                <a16:creationId xmlns:a16="http://schemas.microsoft.com/office/drawing/2014/main" id="{0B3B0A7A-DA01-4287-A4D0-AEBC5D04C6D2}"/>
              </a:ext>
            </a:extLst>
          </p:cNvPr>
          <p:cNvSpPr txBox="1"/>
          <p:nvPr/>
        </p:nvSpPr>
        <p:spPr>
          <a:xfrm>
            <a:off x="1146495" y="2466362"/>
            <a:ext cx="9899009" cy="2554545"/>
          </a:xfrm>
          <a:prstGeom prst="rect">
            <a:avLst/>
          </a:prstGeom>
          <a:noFill/>
        </p:spPr>
        <p:txBody>
          <a:bodyPr wrap="square" rtlCol="0">
            <a:spAutoFit/>
          </a:bodyPr>
          <a:lstStyle/>
          <a:p>
            <a:r>
              <a:rPr lang="en-US" sz="2000" dirty="0"/>
              <a:t>#contact_us {</a:t>
            </a:r>
          </a:p>
          <a:p>
            <a:r>
              <a:rPr lang="en-US" sz="2000" dirty="0"/>
              <a:t>  background: </a:t>
            </a:r>
            <a:r>
              <a:rPr lang="en-US" sz="2000" dirty="0" err="1"/>
              <a:t>url</a:t>
            </a:r>
            <a:r>
              <a:rPr lang="en-US" sz="2000" dirty="0"/>
              <a:t>("https://sc01.alicdn.com/</a:t>
            </a:r>
            <a:r>
              <a:rPr lang="en-US" sz="2000" dirty="0" err="1"/>
              <a:t>kf</a:t>
            </a:r>
            <a:r>
              <a:rPr lang="en-US" sz="2000" dirty="0"/>
              <a:t>/HTB1j73TcdHO8KJjSZFLq6yTqVXaU/202439437/HTB1j73TcdHO8KJjSZFLq6yTqVXaU.jpg_.webp");</a:t>
            </a:r>
          </a:p>
          <a:p>
            <a:r>
              <a:rPr lang="en-US" sz="2000" dirty="0"/>
              <a:t>  background-repeat: no-repeat;</a:t>
            </a:r>
          </a:p>
          <a:p>
            <a:r>
              <a:rPr lang="en-US" sz="2000" dirty="0"/>
              <a:t>  background-size: cover;</a:t>
            </a:r>
          </a:p>
          <a:p>
            <a:r>
              <a:rPr lang="en-US" sz="2000" dirty="0"/>
              <a:t>  background-color: gray;</a:t>
            </a:r>
          </a:p>
          <a:p>
            <a:r>
              <a:rPr lang="en-US" sz="2000" dirty="0"/>
              <a:t>}</a:t>
            </a:r>
            <a:endParaRPr lang="ro-RO" sz="2000" dirty="0"/>
          </a:p>
        </p:txBody>
      </p:sp>
    </p:spTree>
    <p:extLst>
      <p:ext uri="{BB962C8B-B14F-4D97-AF65-F5344CB8AC3E}">
        <p14:creationId xmlns:p14="http://schemas.microsoft.com/office/powerpoint/2010/main" val="87422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C3E6-F242-4C8E-AA79-5320F2F5AD33}"/>
              </a:ext>
            </a:extLst>
          </p:cNvPr>
          <p:cNvSpPr>
            <a:spLocks noGrp="1"/>
          </p:cNvSpPr>
          <p:nvPr>
            <p:ph type="title"/>
          </p:nvPr>
        </p:nvSpPr>
        <p:spPr/>
        <p:txBody>
          <a:bodyPr/>
          <a:lstStyle/>
          <a:p>
            <a:pPr algn="ctr"/>
            <a:r>
              <a:rPr lang="en-GB" dirty="0" err="1"/>
              <a:t>Modificarea</a:t>
            </a:r>
            <a:r>
              <a:rPr lang="en-GB" dirty="0"/>
              <a:t> </a:t>
            </a:r>
            <a:r>
              <a:rPr lang="en-GB" dirty="0" err="1"/>
              <a:t>stelelor</a:t>
            </a:r>
            <a:r>
              <a:rPr lang="en-GB" dirty="0"/>
              <a:t> </a:t>
            </a:r>
            <a:r>
              <a:rPr lang="en-GB" dirty="0" err="1"/>
              <a:t>pentru</a:t>
            </a:r>
            <a:r>
              <a:rPr lang="en-GB" dirty="0"/>
              <a:t> </a:t>
            </a:r>
            <a:r>
              <a:rPr lang="en-GB" dirty="0" err="1"/>
              <a:t>ratingul</a:t>
            </a:r>
            <a:r>
              <a:rPr lang="en-GB" dirty="0"/>
              <a:t> </a:t>
            </a:r>
            <a:r>
              <a:rPr lang="en-GB" dirty="0" err="1"/>
              <a:t>utilizatorilor</a:t>
            </a:r>
            <a:endParaRPr lang="ro-RO" dirty="0"/>
          </a:p>
        </p:txBody>
      </p:sp>
      <p:sp>
        <p:nvSpPr>
          <p:cNvPr id="5" name="TextBox 4">
            <a:extLst>
              <a:ext uri="{FF2B5EF4-FFF2-40B4-BE49-F238E27FC236}">
                <a16:creationId xmlns:a16="http://schemas.microsoft.com/office/drawing/2014/main" id="{35A88084-F4F1-43EE-8766-AE90E433DFF4}"/>
              </a:ext>
            </a:extLst>
          </p:cNvPr>
          <p:cNvSpPr txBox="1"/>
          <p:nvPr/>
        </p:nvSpPr>
        <p:spPr>
          <a:xfrm>
            <a:off x="4321728" y="2472060"/>
            <a:ext cx="3548543" cy="2554545"/>
          </a:xfrm>
          <a:prstGeom prst="rect">
            <a:avLst/>
          </a:prstGeom>
          <a:noFill/>
        </p:spPr>
        <p:txBody>
          <a:bodyPr wrap="square" rtlCol="0">
            <a:spAutoFit/>
          </a:bodyPr>
          <a:lstStyle/>
          <a:p>
            <a:r>
              <a:rPr lang="en-US" sz="2000" dirty="0"/>
              <a:t>#contact_us .rating-stars-container{</a:t>
            </a:r>
          </a:p>
          <a:p>
            <a:r>
              <a:rPr lang="en-US" sz="2000" dirty="0"/>
              <a:t>  display: flex;</a:t>
            </a:r>
          </a:p>
          <a:p>
            <a:r>
              <a:rPr lang="en-US" sz="2000" dirty="0"/>
              <a:t>  justify-content: space-around;</a:t>
            </a:r>
          </a:p>
          <a:p>
            <a:r>
              <a:rPr lang="en-US" sz="2000" dirty="0"/>
              <a:t>  align-items: center;</a:t>
            </a:r>
          </a:p>
          <a:p>
            <a:r>
              <a:rPr lang="en-US" sz="2000" dirty="0"/>
              <a:t>  width: 60%;</a:t>
            </a:r>
          </a:p>
          <a:p>
            <a:r>
              <a:rPr lang="en-US" sz="2000" dirty="0"/>
              <a:t>  margin: auto;</a:t>
            </a:r>
          </a:p>
          <a:p>
            <a:r>
              <a:rPr lang="en-US" sz="2000" dirty="0"/>
              <a:t>}</a:t>
            </a:r>
            <a:endParaRPr lang="ro-RO" sz="2000" dirty="0"/>
          </a:p>
        </p:txBody>
      </p:sp>
    </p:spTree>
    <p:extLst>
      <p:ext uri="{BB962C8B-B14F-4D97-AF65-F5344CB8AC3E}">
        <p14:creationId xmlns:p14="http://schemas.microsoft.com/office/powerpoint/2010/main" val="2862234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CSS</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ro-RO" dirty="0"/>
              <a:t>Pușcaș Andrei</a:t>
            </a:r>
            <a:endParaRPr lang="ru-RU" dirty="0"/>
          </a:p>
        </p:txBody>
      </p:sp>
    </p:spTree>
    <p:extLst>
      <p:ext uri="{BB962C8B-B14F-4D97-AF65-F5344CB8AC3E}">
        <p14:creationId xmlns:p14="http://schemas.microsoft.com/office/powerpoint/2010/main" val="89623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Personalizare arrow-up</a:t>
            </a:r>
            <a:endParaRPr lang="en-US" dirty="0"/>
          </a:p>
        </p:txBody>
      </p:sp>
      <p:sp>
        <p:nvSpPr>
          <p:cNvPr id="3" name="Content Placeholder 2"/>
          <p:cNvSpPr>
            <a:spLocks noGrp="1"/>
          </p:cNvSpPr>
          <p:nvPr>
            <p:ph idx="1"/>
          </p:nvPr>
        </p:nvSpPr>
        <p:spPr/>
        <p:txBody>
          <a:bodyPr numCol="3">
            <a:normAutofit fontScale="92500" lnSpcReduction="10000"/>
          </a:bodyPr>
          <a:lstStyle/>
          <a:p>
            <a:pPr marL="0" indent="0">
              <a:buNone/>
            </a:pPr>
            <a:r>
              <a:rPr lang="en-US" sz="2000" dirty="0"/>
              <a:t>.arrow-up {</a:t>
            </a:r>
          </a:p>
          <a:p>
            <a:pPr marL="0" indent="0">
              <a:buNone/>
            </a:pPr>
            <a:r>
              <a:rPr lang="en-US" sz="2000" dirty="0"/>
              <a:t>	width: 60px;</a:t>
            </a:r>
          </a:p>
          <a:p>
            <a:pPr marL="0" indent="0">
              <a:buNone/>
            </a:pPr>
            <a:r>
              <a:rPr lang="en-US" sz="2000" dirty="0"/>
              <a:t>	height: 60px;</a:t>
            </a:r>
          </a:p>
          <a:p>
            <a:pPr marL="0" indent="0">
              <a:buNone/>
            </a:pPr>
            <a:r>
              <a:rPr lang="en-US" sz="2000" dirty="0"/>
              <a:t>    border-radius: 100%;</a:t>
            </a:r>
          </a:p>
          <a:p>
            <a:pPr marL="0" indent="0">
              <a:buNone/>
            </a:pPr>
            <a:r>
              <a:rPr lang="en-US" sz="2000" dirty="0"/>
              <a:t>    position: fixed;</a:t>
            </a:r>
          </a:p>
          <a:p>
            <a:pPr marL="0" indent="0">
              <a:buNone/>
            </a:pPr>
            <a:r>
              <a:rPr lang="en-US" sz="2000" dirty="0"/>
              <a:t>    right: 10px;</a:t>
            </a:r>
          </a:p>
          <a:p>
            <a:pPr marL="0" indent="0">
              <a:buNone/>
            </a:pPr>
            <a:r>
              <a:rPr lang="en-US" sz="2000" dirty="0"/>
              <a:t>    bottom: 10px;</a:t>
            </a:r>
          </a:p>
          <a:p>
            <a:pPr marL="0" indent="0">
              <a:buNone/>
            </a:pPr>
            <a:r>
              <a:rPr lang="en-US" sz="2000" dirty="0"/>
              <a:t>    display: flex;</a:t>
            </a:r>
          </a:p>
          <a:p>
            <a:pPr marL="0" indent="0">
              <a:buNone/>
            </a:pPr>
            <a:r>
              <a:rPr lang="en-US" sz="2000" dirty="0"/>
              <a:t>    align-items: center;</a:t>
            </a:r>
          </a:p>
          <a:p>
            <a:pPr marL="0" indent="0">
              <a:buNone/>
            </a:pPr>
            <a:r>
              <a:rPr lang="en-US" sz="2000" dirty="0"/>
              <a:t>    justify-content: center;</a:t>
            </a:r>
          </a:p>
          <a:p>
            <a:pPr marL="0" indent="0">
              <a:buNone/>
            </a:pPr>
            <a:r>
              <a:rPr lang="en-US" sz="2000" dirty="0"/>
              <a:t>    background: #4e4e4e; </a:t>
            </a:r>
          </a:p>
          <a:p>
            <a:pPr marL="0" indent="0">
              <a:buNone/>
            </a:pPr>
            <a:r>
              <a:rPr lang="en-US" sz="2000" dirty="0"/>
              <a:t>    color: #</a:t>
            </a:r>
            <a:r>
              <a:rPr lang="en-US" sz="2000" dirty="0" err="1"/>
              <a:t>fff</a:t>
            </a:r>
            <a:r>
              <a:rPr lang="en-US" sz="2000" dirty="0"/>
              <a:t>;</a:t>
            </a:r>
          </a:p>
          <a:p>
            <a:pPr marL="0" indent="0">
              <a:buNone/>
            </a:pPr>
            <a:r>
              <a:rPr lang="en-US" sz="2000" dirty="0"/>
              <a:t>  	font-size: 2em;</a:t>
            </a:r>
          </a:p>
          <a:p>
            <a:pPr marL="0" indent="0">
              <a:buNone/>
            </a:pPr>
            <a:r>
              <a:rPr lang="en-US" sz="2000" dirty="0"/>
              <a:t>    cursor: pointer;</a:t>
            </a:r>
          </a:p>
          <a:p>
            <a:pPr marL="0" indent="0">
              <a:buNone/>
            </a:pPr>
            <a:r>
              <a:rPr lang="en-US" sz="2000" dirty="0"/>
              <a:t>    opacity: 0;</a:t>
            </a:r>
          </a:p>
          <a:p>
            <a:pPr marL="0" indent="0">
              <a:buNone/>
            </a:pPr>
            <a:r>
              <a:rPr lang="en-US" sz="2000" dirty="0"/>
              <a:t>    pointer-events: none;</a:t>
            </a:r>
          </a:p>
          <a:p>
            <a:pPr marL="0" indent="0">
              <a:buNone/>
            </a:pPr>
            <a:r>
              <a:rPr lang="en-US" sz="2000" dirty="0"/>
              <a:t>  	transition: .2s;</a:t>
            </a:r>
          </a:p>
          <a:p>
            <a:pPr marL="0" indent="0">
              <a:buNone/>
            </a:pPr>
            <a:r>
              <a:rPr lang="en-US" sz="2000" dirty="0"/>
              <a:t>  	z-index: 9999;</a:t>
            </a:r>
          </a:p>
          <a:p>
            <a:pPr marL="0" indent="0">
              <a:buNone/>
            </a:pPr>
            <a:r>
              <a:rPr lang="en-US" sz="2000" dirty="0"/>
              <a:t>}</a:t>
            </a:r>
          </a:p>
          <a:p>
            <a:pPr marL="0" indent="0">
              <a:buNone/>
            </a:pPr>
            <a:endParaRPr lang="en-US" sz="2000" dirty="0"/>
          </a:p>
          <a:p>
            <a:pPr marL="0" indent="0">
              <a:buNone/>
            </a:pPr>
            <a:r>
              <a:rPr lang="en-US" sz="2000" dirty="0"/>
              <a:t>.arrow-</a:t>
            </a:r>
            <a:r>
              <a:rPr lang="en-US" sz="2000" dirty="0" err="1"/>
              <a:t>up.active</a:t>
            </a:r>
            <a:r>
              <a:rPr lang="en-US" sz="2000" dirty="0"/>
              <a:t> {</a:t>
            </a:r>
          </a:p>
          <a:p>
            <a:pPr marL="0" indent="0">
              <a:buNone/>
            </a:pPr>
            <a:r>
              <a:rPr lang="en-US" sz="2000" dirty="0"/>
              <a:t>	opacity: 1;</a:t>
            </a:r>
          </a:p>
          <a:p>
            <a:pPr marL="0" indent="0">
              <a:buNone/>
            </a:pPr>
            <a:r>
              <a:rPr lang="en-US" sz="2000" dirty="0"/>
              <a:t>  	pointer-events: auto;</a:t>
            </a:r>
          </a:p>
          <a:p>
            <a:pPr marL="0" indent="0">
              <a:buNone/>
            </a:pPr>
            <a:r>
              <a:rPr lang="en-US" sz="2000" dirty="0"/>
              <a:t>}</a:t>
            </a:r>
          </a:p>
          <a:p>
            <a:pPr marL="0" indent="0">
              <a:buNone/>
            </a:pPr>
            <a:endParaRPr lang="en-US" sz="2000" dirty="0"/>
          </a:p>
          <a:p>
            <a:pPr marL="0" indent="0">
              <a:buNone/>
            </a:pPr>
            <a:r>
              <a:rPr lang="en-US" sz="2000" dirty="0"/>
              <a:t>.</a:t>
            </a:r>
            <a:r>
              <a:rPr lang="en-US" sz="2000" dirty="0" err="1"/>
              <a:t>arrow-up:hover</a:t>
            </a:r>
            <a:r>
              <a:rPr lang="en-US" sz="2000" dirty="0"/>
              <a:t> {</a:t>
            </a:r>
          </a:p>
          <a:p>
            <a:pPr marL="0" indent="0">
              <a:buNone/>
            </a:pPr>
            <a:r>
              <a:rPr lang="en-US" sz="2000" dirty="0"/>
              <a:t> 	background: #000; </a:t>
            </a:r>
          </a:p>
          <a:p>
            <a:pPr marL="0" indent="0">
              <a:buNone/>
            </a:pPr>
            <a:r>
              <a:rPr lang="en-US" sz="2000" dirty="0"/>
              <a:t>}</a:t>
            </a:r>
          </a:p>
          <a:p>
            <a:pPr marL="0" indent="0">
              <a:buNone/>
            </a:pPr>
            <a:endParaRPr lang="en-US" sz="2000" dirty="0"/>
          </a:p>
          <a:p>
            <a:pPr marL="0" indent="0">
              <a:buNone/>
            </a:pPr>
            <a:r>
              <a:rPr lang="en-US" sz="2000" dirty="0"/>
              <a:t>@media(max-width: 768px) {</a:t>
            </a:r>
          </a:p>
          <a:p>
            <a:pPr marL="0" indent="0">
              <a:buNone/>
            </a:pPr>
            <a:r>
              <a:rPr lang="en-US" sz="2000" dirty="0"/>
              <a:t>	.arrow-up {</a:t>
            </a:r>
          </a:p>
          <a:p>
            <a:pPr marL="0" indent="0">
              <a:buNone/>
            </a:pPr>
            <a:r>
              <a:rPr lang="en-US" sz="2000" dirty="0"/>
              <a:t>    	width: 30px;</a:t>
            </a:r>
          </a:p>
          <a:p>
            <a:pPr marL="0" indent="0">
              <a:buNone/>
            </a:pPr>
            <a:r>
              <a:rPr lang="en-US" sz="2000" dirty="0"/>
              <a:t>      	height: 30px;</a:t>
            </a:r>
          </a:p>
          <a:p>
            <a:pPr marL="0" indent="0">
              <a:buNone/>
            </a:pPr>
            <a:r>
              <a:rPr lang="en-US" sz="2000" dirty="0"/>
              <a:t>    }</a:t>
            </a:r>
          </a:p>
          <a:p>
            <a:pPr marL="0" indent="0">
              <a:buNone/>
            </a:pPr>
            <a:r>
              <a:rPr lang="en-US" sz="2000" dirty="0"/>
              <a:t>}</a:t>
            </a:r>
          </a:p>
        </p:txBody>
      </p:sp>
    </p:spTree>
    <p:extLst>
      <p:ext uri="{BB962C8B-B14F-4D97-AF65-F5344CB8AC3E}">
        <p14:creationId xmlns:p14="http://schemas.microsoft.com/office/powerpoint/2010/main" val="211324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E445-3E97-4ADF-9661-23C607D3D018}"/>
              </a:ext>
            </a:extLst>
          </p:cNvPr>
          <p:cNvSpPr>
            <a:spLocks noGrp="1"/>
          </p:cNvSpPr>
          <p:nvPr>
            <p:ph type="title"/>
          </p:nvPr>
        </p:nvSpPr>
        <p:spPr/>
        <p:txBody>
          <a:bodyPr/>
          <a:lstStyle/>
          <a:p>
            <a:pPr algn="ctr"/>
            <a:r>
              <a:rPr lang="ro-RO" dirty="0"/>
              <a:t>Date generale</a:t>
            </a:r>
            <a:endParaRPr lang="ru-RU" dirty="0"/>
          </a:p>
        </p:txBody>
      </p:sp>
      <p:sp>
        <p:nvSpPr>
          <p:cNvPr id="4" name="Content Placeholder 3">
            <a:extLst>
              <a:ext uri="{FF2B5EF4-FFF2-40B4-BE49-F238E27FC236}">
                <a16:creationId xmlns:a16="http://schemas.microsoft.com/office/drawing/2014/main" id="{8DD79B2E-6214-410C-937E-887397213DDD}"/>
              </a:ext>
            </a:extLst>
          </p:cNvPr>
          <p:cNvSpPr>
            <a:spLocks noGrp="1"/>
          </p:cNvSpPr>
          <p:nvPr>
            <p:ph idx="1"/>
          </p:nvPr>
        </p:nvSpPr>
        <p:spPr/>
        <p:txBody>
          <a:bodyPr>
            <a:normAutofit/>
          </a:bodyPr>
          <a:lstStyle/>
          <a:p>
            <a:pPr marL="0" indent="0">
              <a:buNone/>
            </a:pPr>
            <a:r>
              <a:rPr lang="ro-RO" b="1" dirty="0"/>
              <a:t>Nume magazin:</a:t>
            </a:r>
            <a:r>
              <a:rPr lang="ro-RO" dirty="0"/>
              <a:t> Viva Sport </a:t>
            </a:r>
            <a:r>
              <a:rPr lang="ro-RO" dirty="0" err="1"/>
              <a:t>Store</a:t>
            </a:r>
            <a:endParaRPr lang="ru-RU" dirty="0"/>
          </a:p>
          <a:p>
            <a:pPr marL="0" indent="0">
              <a:buNone/>
            </a:pPr>
            <a:endParaRPr lang="ro-RO" dirty="0"/>
          </a:p>
          <a:p>
            <a:pPr marL="0" indent="0">
              <a:buNone/>
            </a:pPr>
            <a:r>
              <a:rPr lang="ro-RO" b="1" dirty="0"/>
              <a:t>Adresa URL:</a:t>
            </a:r>
            <a:r>
              <a:rPr lang="ro-RO" dirty="0"/>
              <a:t> </a:t>
            </a:r>
            <a:r>
              <a:rPr lang="ro-RO" dirty="0">
                <a:hlinkClick r:id="rId2"/>
              </a:rPr>
              <a:t>https://vivasportstore.myshopify.com</a:t>
            </a:r>
            <a:endParaRPr lang="ro-RO" dirty="0"/>
          </a:p>
          <a:p>
            <a:pPr marL="0" indent="0">
              <a:buNone/>
            </a:pPr>
            <a:r>
              <a:rPr lang="ro-RO" b="1" dirty="0" err="1"/>
              <a:t>Password</a:t>
            </a:r>
            <a:r>
              <a:rPr lang="ro-RO" b="1" dirty="0"/>
              <a:t>:</a:t>
            </a:r>
            <a:r>
              <a:rPr lang="ro-RO" dirty="0"/>
              <a:t> </a:t>
            </a:r>
            <a:r>
              <a:rPr lang="ro-RO" dirty="0" err="1"/>
              <a:t>alex</a:t>
            </a:r>
            <a:endParaRPr lang="ro-RO" dirty="0"/>
          </a:p>
          <a:p>
            <a:pPr marL="0" indent="0">
              <a:buNone/>
            </a:pPr>
            <a:endParaRPr lang="ro-RO" dirty="0"/>
          </a:p>
          <a:p>
            <a:pPr marL="0" indent="0">
              <a:buNone/>
            </a:pPr>
            <a:r>
              <a:rPr lang="ro-RO" b="1" dirty="0"/>
              <a:t>Conectare </a:t>
            </a:r>
            <a:r>
              <a:rPr lang="ro-RO" b="1" dirty="0" err="1"/>
              <a:t>admin</a:t>
            </a:r>
            <a:r>
              <a:rPr lang="ro-RO" b="1" dirty="0"/>
              <a:t> </a:t>
            </a:r>
            <a:r>
              <a:rPr lang="ro-RO" b="1" dirty="0" err="1"/>
              <a:t>Shopify</a:t>
            </a:r>
            <a:r>
              <a:rPr lang="ro-RO" b="1" dirty="0"/>
              <a:t>:</a:t>
            </a:r>
          </a:p>
          <a:p>
            <a:pPr marL="0" indent="0">
              <a:buNone/>
            </a:pPr>
            <a:r>
              <a:rPr lang="ro-RO" b="1" dirty="0"/>
              <a:t>Email: </a:t>
            </a:r>
            <a:r>
              <a:rPr lang="ro-RO" dirty="0">
                <a:hlinkClick r:id="rId3"/>
              </a:rPr>
              <a:t>jechiualex@mail.ru</a:t>
            </a:r>
            <a:endParaRPr lang="ro-RO" dirty="0"/>
          </a:p>
          <a:p>
            <a:pPr marL="0" indent="0">
              <a:buNone/>
            </a:pPr>
            <a:r>
              <a:rPr lang="ro-RO" b="1" dirty="0"/>
              <a:t>P</a:t>
            </a:r>
            <a:r>
              <a:rPr lang="ro-RO" b="1"/>
              <a:t>arola</a:t>
            </a:r>
            <a:r>
              <a:rPr lang="ro-RO" b="1" dirty="0"/>
              <a:t>: </a:t>
            </a:r>
            <a:r>
              <a:rPr lang="ro-RO" dirty="0" err="1"/>
              <a:t>alexvaleria</a:t>
            </a:r>
            <a:endParaRPr lang="ru-RU" dirty="0"/>
          </a:p>
        </p:txBody>
      </p:sp>
      <p:sp>
        <p:nvSpPr>
          <p:cNvPr id="3" name="TextBox 2">
            <a:extLst>
              <a:ext uri="{FF2B5EF4-FFF2-40B4-BE49-F238E27FC236}">
                <a16:creationId xmlns:a16="http://schemas.microsoft.com/office/drawing/2014/main" id="{2376CB63-DE6C-4760-A49D-3E4C29F191D1}"/>
              </a:ext>
            </a:extLst>
          </p:cNvPr>
          <p:cNvSpPr txBox="1"/>
          <p:nvPr/>
        </p:nvSpPr>
        <p:spPr>
          <a:xfrm>
            <a:off x="9422296" y="4611756"/>
            <a:ext cx="2398644" cy="1015663"/>
          </a:xfrm>
          <a:prstGeom prst="rect">
            <a:avLst/>
          </a:prstGeom>
          <a:noFill/>
        </p:spPr>
        <p:txBody>
          <a:bodyPr wrap="square" rtlCol="0">
            <a:spAutoFit/>
          </a:bodyPr>
          <a:lstStyle/>
          <a:p>
            <a:pPr algn="r"/>
            <a:r>
              <a:rPr lang="en-US" sz="2000" dirty="0" err="1"/>
              <a:t>Preferabil</a:t>
            </a:r>
            <a:r>
              <a:rPr lang="en-US" sz="2000" dirty="0"/>
              <a:t> de </a:t>
            </a:r>
            <a:r>
              <a:rPr lang="en-US" sz="2000" dirty="0" err="1"/>
              <a:t>deschis</a:t>
            </a:r>
            <a:r>
              <a:rPr lang="ro-RO" sz="2000" dirty="0"/>
              <a:t> site-ul</a:t>
            </a:r>
            <a:r>
              <a:rPr lang="en-US" sz="2000" dirty="0"/>
              <a:t> </a:t>
            </a:r>
            <a:r>
              <a:rPr lang="ro-RO" sz="2000" dirty="0"/>
              <a:t>în</a:t>
            </a:r>
            <a:r>
              <a:rPr lang="en-US" sz="2000" dirty="0"/>
              <a:t> mod incognito</a:t>
            </a:r>
            <a:endParaRPr lang="ru-RU" sz="2000" dirty="0"/>
          </a:p>
        </p:txBody>
      </p:sp>
    </p:spTree>
    <p:extLst>
      <p:ext uri="{BB962C8B-B14F-4D97-AF65-F5344CB8AC3E}">
        <p14:creationId xmlns:p14="http://schemas.microsoft.com/office/powerpoint/2010/main" val="3632832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Animarea blocurilor cu produse când apar pe pagină</a:t>
            </a:r>
            <a:endParaRPr lang="en-US" dirty="0"/>
          </a:p>
        </p:txBody>
      </p:sp>
      <p:sp>
        <p:nvSpPr>
          <p:cNvPr id="3" name="Content Placeholder 2"/>
          <p:cNvSpPr>
            <a:spLocks noGrp="1"/>
          </p:cNvSpPr>
          <p:nvPr>
            <p:ph idx="1"/>
          </p:nvPr>
        </p:nvSpPr>
        <p:spPr>
          <a:xfrm>
            <a:off x="838200" y="1991089"/>
            <a:ext cx="10515600" cy="4351338"/>
          </a:xfrm>
        </p:spPr>
        <p:txBody>
          <a:bodyPr numCol="2">
            <a:normAutofit fontScale="85000" lnSpcReduction="20000"/>
          </a:bodyPr>
          <a:lstStyle/>
          <a:p>
            <a:pPr marL="0" indent="0">
              <a:buNone/>
            </a:pPr>
            <a:r>
              <a:rPr lang="en-US" dirty="0"/>
              <a:t>.grid-animate .</a:t>
            </a:r>
            <a:r>
              <a:rPr lang="en-US" dirty="0" err="1"/>
              <a:t>grid__item</a:t>
            </a:r>
            <a:r>
              <a:rPr lang="en-US" dirty="0"/>
              <a:t> {</a:t>
            </a:r>
          </a:p>
          <a:p>
            <a:pPr marL="0" indent="0">
              <a:buNone/>
            </a:pPr>
            <a:r>
              <a:rPr lang="en-US" dirty="0"/>
              <a:t>  opacity: 0;</a:t>
            </a:r>
          </a:p>
          <a:p>
            <a:pPr marL="0" indent="0">
              <a:buNone/>
            </a:pPr>
            <a:r>
              <a:rPr lang="en-US" dirty="0"/>
              <a:t>  transition: 1s;</a:t>
            </a:r>
          </a:p>
          <a:p>
            <a:pPr marL="0" indent="0">
              <a:buNone/>
            </a:pPr>
            <a:r>
              <a:rPr lang="en-US" dirty="0"/>
              <a:t>  transform: </a:t>
            </a:r>
            <a:r>
              <a:rPr lang="en-US" dirty="0" err="1"/>
              <a:t>translateY</a:t>
            </a:r>
            <a:r>
              <a:rPr lang="en-US" dirty="0"/>
              <a:t>(10px);</a:t>
            </a:r>
          </a:p>
          <a:p>
            <a:pPr marL="0" indent="0">
              <a:buNone/>
            </a:pPr>
            <a:r>
              <a:rPr lang="en-US" dirty="0"/>
              <a:t>}</a:t>
            </a:r>
          </a:p>
          <a:p>
            <a:pPr marL="0" indent="0">
              <a:buNone/>
            </a:pPr>
            <a:endParaRPr lang="en-US" dirty="0"/>
          </a:p>
          <a:p>
            <a:pPr marL="0" indent="0">
              <a:buNone/>
            </a:pPr>
            <a:endParaRPr lang="en-US" dirty="0"/>
          </a:p>
          <a:p>
            <a:pPr marL="0" indent="0">
              <a:buNone/>
            </a:pPr>
            <a:r>
              <a:rPr lang="en-US" dirty="0"/>
              <a:t>.animate .grid-animate .</a:t>
            </a:r>
            <a:r>
              <a:rPr lang="en-US" dirty="0" err="1"/>
              <a:t>grid__item</a:t>
            </a:r>
            <a:r>
              <a:rPr lang="en-US" dirty="0"/>
              <a:t> {</a:t>
            </a:r>
          </a:p>
          <a:p>
            <a:pPr marL="0" indent="0">
              <a:buNone/>
            </a:pPr>
            <a:r>
              <a:rPr lang="en-US" dirty="0"/>
              <a:t>  opacity: 1;</a:t>
            </a:r>
          </a:p>
          <a:p>
            <a:pPr marL="0" indent="0">
              <a:buNone/>
            </a:pPr>
            <a:r>
              <a:rPr lang="en-US" dirty="0"/>
              <a:t>  transform: </a:t>
            </a:r>
            <a:r>
              <a:rPr lang="en-US" dirty="0" err="1"/>
              <a:t>translateY</a:t>
            </a:r>
            <a:r>
              <a:rPr lang="en-US" dirty="0"/>
              <a:t>(0);</a:t>
            </a:r>
          </a:p>
          <a:p>
            <a:pPr marL="0" indent="0">
              <a:buNone/>
            </a:pPr>
            <a:r>
              <a:rPr lang="en-US" dirty="0"/>
              <a:t>}</a:t>
            </a:r>
          </a:p>
          <a:p>
            <a:pPr marL="0" indent="0">
              <a:buNone/>
            </a:pPr>
            <a:endParaRPr lang="en-US" dirty="0"/>
          </a:p>
          <a:p>
            <a:pPr marL="0" indent="0">
              <a:buNone/>
            </a:pPr>
            <a:r>
              <a:rPr lang="en-US" dirty="0"/>
              <a:t>.grid-animate .product-</a:t>
            </a:r>
            <a:r>
              <a:rPr lang="en-US" dirty="0" err="1"/>
              <a:t>card__image</a:t>
            </a:r>
            <a:r>
              <a:rPr lang="en-US" dirty="0"/>
              <a:t>-container {</a:t>
            </a:r>
          </a:p>
          <a:p>
            <a:pPr marL="0" indent="0">
              <a:buNone/>
            </a:pPr>
            <a:r>
              <a:rPr lang="en-US" dirty="0"/>
              <a:t>  opacity: 0;</a:t>
            </a:r>
          </a:p>
          <a:p>
            <a:pPr marL="0" indent="0">
              <a:buNone/>
            </a:pPr>
            <a:r>
              <a:rPr lang="en-US" dirty="0"/>
              <a:t>  transition: 1s;</a:t>
            </a:r>
          </a:p>
          <a:p>
            <a:pPr marL="0" indent="0">
              <a:buNone/>
            </a:pPr>
            <a:r>
              <a:rPr lang="en-US" dirty="0"/>
              <a:t>}</a:t>
            </a:r>
          </a:p>
          <a:p>
            <a:pPr marL="0" indent="0">
              <a:buNone/>
            </a:pPr>
            <a:endParaRPr lang="en-US" dirty="0"/>
          </a:p>
          <a:p>
            <a:pPr marL="0" indent="0">
              <a:buNone/>
            </a:pPr>
            <a:r>
              <a:rPr lang="en-US" dirty="0"/>
              <a:t>.animate .grid-animate .product-</a:t>
            </a:r>
            <a:r>
              <a:rPr lang="en-US" dirty="0" err="1"/>
              <a:t>card__image</a:t>
            </a:r>
            <a:r>
              <a:rPr lang="en-US" dirty="0"/>
              <a:t>-container {</a:t>
            </a:r>
          </a:p>
          <a:p>
            <a:pPr marL="0" indent="0">
              <a:buNone/>
            </a:pPr>
            <a:r>
              <a:rPr lang="en-US" dirty="0"/>
              <a:t>	opacity: 1;</a:t>
            </a:r>
          </a:p>
          <a:p>
            <a:pPr marL="0" indent="0">
              <a:buNone/>
            </a:pPr>
            <a:r>
              <a:rPr lang="en-US" dirty="0"/>
              <a:t>}</a:t>
            </a:r>
          </a:p>
          <a:p>
            <a:pPr marL="0" indent="0">
              <a:buNone/>
            </a:pPr>
            <a:endParaRPr lang="en-US" dirty="0"/>
          </a:p>
        </p:txBody>
      </p:sp>
    </p:spTree>
    <p:extLst>
      <p:ext uri="{BB962C8B-B14F-4D97-AF65-F5344CB8AC3E}">
        <p14:creationId xmlns:p14="http://schemas.microsoft.com/office/powerpoint/2010/main" val="316296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5FB6E-7074-43D6-A863-EAE0204C86E5}"/>
              </a:ext>
            </a:extLst>
          </p:cNvPr>
          <p:cNvSpPr>
            <a:spLocks noGrp="1"/>
          </p:cNvSpPr>
          <p:nvPr>
            <p:ph type="ctrTitle"/>
          </p:nvPr>
        </p:nvSpPr>
        <p:spPr/>
        <p:txBody>
          <a:bodyPr/>
          <a:lstStyle/>
          <a:p>
            <a:r>
              <a:rPr lang="ro-RO" dirty="0"/>
              <a:t>Elemente interesante de </a:t>
            </a:r>
            <a:r>
              <a:rPr lang="ro-RO" dirty="0" err="1"/>
              <a:t>JavaScript</a:t>
            </a:r>
            <a:endParaRPr lang="ru-RU" dirty="0"/>
          </a:p>
        </p:txBody>
      </p:sp>
      <p:sp>
        <p:nvSpPr>
          <p:cNvPr id="6" name="Subtitle 5">
            <a:extLst>
              <a:ext uri="{FF2B5EF4-FFF2-40B4-BE49-F238E27FC236}">
                <a16:creationId xmlns:a16="http://schemas.microsoft.com/office/drawing/2014/main" id="{88653908-71F2-46B6-A0CC-DAD4E1E886BF}"/>
              </a:ext>
            </a:extLst>
          </p:cNvPr>
          <p:cNvSpPr>
            <a:spLocks noGrp="1"/>
          </p:cNvSpPr>
          <p:nvPr>
            <p:ph type="subTitle" idx="1"/>
          </p:nvPr>
        </p:nvSpPr>
        <p:spPr/>
        <p:txBody>
          <a:bodyPr/>
          <a:lstStyle/>
          <a:p>
            <a:pPr algn="r"/>
            <a:endParaRPr lang="ro-RO" dirty="0"/>
          </a:p>
          <a:p>
            <a:pPr algn="r"/>
            <a:r>
              <a:rPr lang="ro-RO" dirty="0" err="1"/>
              <a:t>Jechiu</a:t>
            </a:r>
            <a:r>
              <a:rPr lang="ro-RO" dirty="0"/>
              <a:t> Alexandrina</a:t>
            </a:r>
            <a:endParaRPr lang="ru-RU" dirty="0"/>
          </a:p>
        </p:txBody>
      </p:sp>
    </p:spTree>
    <p:extLst>
      <p:ext uri="{BB962C8B-B14F-4D97-AF65-F5344CB8AC3E}">
        <p14:creationId xmlns:p14="http://schemas.microsoft.com/office/powerpoint/2010/main" val="379288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E03A-66F1-42C3-B6A7-CA10F712BDE6}"/>
              </a:ext>
            </a:extLst>
          </p:cNvPr>
          <p:cNvSpPr>
            <a:spLocks noGrp="1"/>
          </p:cNvSpPr>
          <p:nvPr>
            <p:ph type="title"/>
          </p:nvPr>
        </p:nvSpPr>
        <p:spPr/>
        <p:txBody>
          <a:bodyPr/>
          <a:lstStyle/>
          <a:p>
            <a:r>
              <a:rPr lang="ro-RO" dirty="0"/>
              <a:t>Un anunț publicitar care poate fi închis și peste un interval de timp apare din nou</a:t>
            </a:r>
            <a:endParaRPr lang="ru-RU" dirty="0"/>
          </a:p>
        </p:txBody>
      </p:sp>
      <p:sp>
        <p:nvSpPr>
          <p:cNvPr id="3" name="Content Placeholder 2">
            <a:extLst>
              <a:ext uri="{FF2B5EF4-FFF2-40B4-BE49-F238E27FC236}">
                <a16:creationId xmlns:a16="http://schemas.microsoft.com/office/drawing/2014/main" id="{A998826E-382E-4F12-B722-0B0C08F153FF}"/>
              </a:ext>
            </a:extLst>
          </p:cNvPr>
          <p:cNvSpPr>
            <a:spLocks noGrp="1"/>
          </p:cNvSpPr>
          <p:nvPr>
            <p:ph idx="1"/>
          </p:nvPr>
        </p:nvSpPr>
        <p:spPr/>
        <p:txBody>
          <a:bodyPr>
            <a:normAutofit/>
          </a:bodyPr>
          <a:lstStyle/>
          <a:p>
            <a:pPr marL="0" indent="0">
              <a:buNone/>
            </a:pPr>
            <a:endParaRPr lang="ro-RO" sz="2000" dirty="0"/>
          </a:p>
          <a:p>
            <a:pPr marL="0" indent="0">
              <a:buNone/>
            </a:pPr>
            <a:endParaRPr lang="ro-RO" sz="2000" dirty="0"/>
          </a:p>
          <a:p>
            <a:pPr marL="0" indent="0">
              <a:buNone/>
            </a:pPr>
            <a:r>
              <a:rPr lang="ro-RO" sz="2000" dirty="0"/>
              <a:t>$("#</a:t>
            </a:r>
            <a:r>
              <a:rPr lang="ro-RO" sz="2000" dirty="0" err="1"/>
              <a:t>NotificationPromoClose</a:t>
            </a:r>
            <a:r>
              <a:rPr lang="ro-RO" sz="2000" dirty="0"/>
              <a:t>").click(</a:t>
            </a:r>
            <a:r>
              <a:rPr lang="ro-RO" sz="2000" dirty="0" err="1"/>
              <a:t>function</a:t>
            </a:r>
            <a:r>
              <a:rPr lang="ro-RO" sz="2000" dirty="0"/>
              <a:t>(){</a:t>
            </a:r>
          </a:p>
          <a:p>
            <a:pPr marL="0" indent="0">
              <a:buNone/>
            </a:pPr>
            <a:r>
              <a:rPr lang="ro-RO" sz="2000" dirty="0"/>
              <a:t>   </a:t>
            </a:r>
            <a:r>
              <a:rPr lang="ro-RO" sz="2000" dirty="0" err="1"/>
              <a:t>setTimeout</a:t>
            </a:r>
            <a:r>
              <a:rPr lang="ro-RO" sz="2000" dirty="0"/>
              <a:t>(</a:t>
            </a:r>
            <a:r>
              <a:rPr lang="ro-RO" sz="2000" dirty="0" err="1"/>
              <a:t>function</a:t>
            </a:r>
            <a:r>
              <a:rPr lang="ro-RO" sz="2000" dirty="0"/>
              <a:t>() {</a:t>
            </a:r>
          </a:p>
          <a:p>
            <a:pPr marL="0" indent="0">
              <a:buNone/>
            </a:pPr>
            <a:r>
              <a:rPr lang="ro-RO" sz="2000" dirty="0"/>
              <a:t>     </a:t>
            </a:r>
            <a:r>
              <a:rPr lang="ro-RO" sz="2000" dirty="0" err="1"/>
              <a:t>if</a:t>
            </a:r>
            <a:r>
              <a:rPr lang="ro-RO" sz="2000" dirty="0"/>
              <a:t>($("#</a:t>
            </a:r>
            <a:r>
              <a:rPr lang="ro-RO" sz="2000" dirty="0" err="1"/>
              <a:t>NotificationPromo</a:t>
            </a:r>
            <a:r>
              <a:rPr lang="ro-RO" sz="2000" dirty="0"/>
              <a:t>").</a:t>
            </a:r>
            <a:r>
              <a:rPr lang="ro-RO" sz="2000" dirty="0" err="1"/>
              <a:t>attr</a:t>
            </a:r>
            <a:r>
              <a:rPr lang="ro-RO" sz="2000" dirty="0"/>
              <a:t>("aria-</a:t>
            </a:r>
            <a:r>
              <a:rPr lang="ro-RO" sz="2000" dirty="0" err="1"/>
              <a:t>hidden</a:t>
            </a:r>
            <a:r>
              <a:rPr lang="ro-RO" sz="2000" dirty="0"/>
              <a:t>")=="</a:t>
            </a:r>
            <a:r>
              <a:rPr lang="ro-RO" sz="2000" dirty="0" err="1"/>
              <a:t>true</a:t>
            </a:r>
            <a:r>
              <a:rPr lang="ro-RO" sz="2000" dirty="0"/>
              <a:t>"){</a:t>
            </a:r>
          </a:p>
          <a:p>
            <a:pPr marL="0" indent="0">
              <a:buNone/>
            </a:pPr>
            <a:r>
              <a:rPr lang="ro-RO" sz="2000" dirty="0"/>
              <a:t>       $("#</a:t>
            </a:r>
            <a:r>
              <a:rPr lang="ro-RO" sz="2000" dirty="0" err="1"/>
              <a:t>NotificationPromo</a:t>
            </a:r>
            <a:r>
              <a:rPr lang="ro-RO" sz="2000" dirty="0"/>
              <a:t>").</a:t>
            </a:r>
            <a:r>
              <a:rPr lang="ro-RO" sz="2000" dirty="0" err="1"/>
              <a:t>addClass</a:t>
            </a:r>
            <a:r>
              <a:rPr lang="ro-RO" sz="2000" dirty="0"/>
              <a:t>("</a:t>
            </a:r>
            <a:r>
              <a:rPr lang="ro-RO" sz="2000" dirty="0" err="1"/>
              <a:t>notification</a:t>
            </a:r>
            <a:r>
              <a:rPr lang="ro-RO" sz="2000" dirty="0"/>
              <a:t>--active");</a:t>
            </a:r>
          </a:p>
          <a:p>
            <a:pPr marL="0" indent="0">
              <a:buNone/>
            </a:pPr>
            <a:r>
              <a:rPr lang="ro-RO" sz="2000" dirty="0"/>
              <a:t>       console.log("</a:t>
            </a:r>
            <a:r>
              <a:rPr lang="ro-RO" sz="2000" dirty="0" err="1"/>
              <a:t>done</a:t>
            </a:r>
            <a:r>
              <a:rPr lang="ro-RO" sz="2000" dirty="0"/>
              <a:t>");</a:t>
            </a:r>
          </a:p>
          <a:p>
            <a:pPr marL="0" indent="0">
              <a:buNone/>
            </a:pPr>
            <a:r>
              <a:rPr lang="ro-RO" sz="2000" dirty="0"/>
              <a:t>     }</a:t>
            </a:r>
          </a:p>
          <a:p>
            <a:pPr marL="0" indent="0">
              <a:buNone/>
            </a:pPr>
            <a:r>
              <a:rPr lang="ro-RO" sz="2000" dirty="0"/>
              <a:t>   }, 10000);</a:t>
            </a:r>
          </a:p>
          <a:p>
            <a:pPr marL="0" indent="0">
              <a:buNone/>
            </a:pPr>
            <a:r>
              <a:rPr lang="ro-RO" sz="2000" dirty="0"/>
              <a:t>});</a:t>
            </a:r>
            <a:endParaRPr lang="ru-RU" sz="2000" dirty="0"/>
          </a:p>
        </p:txBody>
      </p:sp>
    </p:spTree>
    <p:extLst>
      <p:ext uri="{BB962C8B-B14F-4D97-AF65-F5344CB8AC3E}">
        <p14:creationId xmlns:p14="http://schemas.microsoft.com/office/powerpoint/2010/main" val="3115385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50E5-1652-4686-831C-CDDA75949D77}"/>
              </a:ext>
            </a:extLst>
          </p:cNvPr>
          <p:cNvSpPr>
            <a:spLocks noGrp="1"/>
          </p:cNvSpPr>
          <p:nvPr>
            <p:ph type="title"/>
          </p:nvPr>
        </p:nvSpPr>
        <p:spPr/>
        <p:txBody>
          <a:bodyPr/>
          <a:lstStyle/>
          <a:p>
            <a:r>
              <a:rPr lang="ro-RO" dirty="0"/>
              <a:t>După un interval de timp de inactivitate apare o fereastră de alert care afișează</a:t>
            </a:r>
            <a:r>
              <a:rPr lang="en-US" dirty="0"/>
              <a:t> un </a:t>
            </a:r>
            <a:r>
              <a:rPr lang="ro-MD" dirty="0"/>
              <a:t>mesaj</a:t>
            </a:r>
          </a:p>
        </p:txBody>
      </p:sp>
      <p:sp>
        <p:nvSpPr>
          <p:cNvPr id="4" name="Content Placeholder 3">
            <a:extLst>
              <a:ext uri="{FF2B5EF4-FFF2-40B4-BE49-F238E27FC236}">
                <a16:creationId xmlns:a16="http://schemas.microsoft.com/office/drawing/2014/main" id="{3F8AAB25-FA9E-4333-BBD9-B3A9C08BF7E3}"/>
              </a:ext>
            </a:extLst>
          </p:cNvPr>
          <p:cNvSpPr>
            <a:spLocks noGrp="1"/>
          </p:cNvSpPr>
          <p:nvPr>
            <p:ph sz="half" idx="1"/>
          </p:nvPr>
        </p:nvSpPr>
        <p:spPr>
          <a:xfrm>
            <a:off x="251791" y="1960562"/>
            <a:ext cx="4648200" cy="4351338"/>
          </a:xfrm>
        </p:spPr>
        <p:txBody>
          <a:bodyPr>
            <a:noAutofit/>
          </a:bodyPr>
          <a:lstStyle/>
          <a:p>
            <a:pPr marL="0" indent="0">
              <a:buNone/>
            </a:pPr>
            <a:r>
              <a:rPr lang="ro-RO" sz="2000" dirty="0"/>
              <a:t>var </a:t>
            </a:r>
            <a:r>
              <a:rPr lang="ro-RO" sz="2000" dirty="0" err="1"/>
              <a:t>maxTime</a:t>
            </a:r>
            <a:r>
              <a:rPr lang="ro-RO" sz="2000" dirty="0"/>
              <a:t> = 3600; //</a:t>
            </a:r>
            <a:r>
              <a:rPr lang="ro-RO" sz="2000" dirty="0" err="1"/>
              <a:t>seconds</a:t>
            </a:r>
            <a:r>
              <a:rPr lang="ro-RO" sz="2000" dirty="0"/>
              <a:t> //1 </a:t>
            </a:r>
            <a:r>
              <a:rPr lang="ro-RO" sz="2000" dirty="0" err="1"/>
              <a:t>hour</a:t>
            </a:r>
            <a:endParaRPr lang="ro-RO" sz="2000" dirty="0"/>
          </a:p>
          <a:p>
            <a:pPr marL="0" indent="0">
              <a:buNone/>
            </a:pPr>
            <a:r>
              <a:rPr lang="ro-RO" sz="2000" dirty="0"/>
              <a:t>var </a:t>
            </a:r>
            <a:r>
              <a:rPr lang="ro-RO" sz="2000" dirty="0" err="1"/>
              <a:t>counter</a:t>
            </a:r>
            <a:r>
              <a:rPr lang="ro-RO" sz="2000" dirty="0"/>
              <a:t> = 0;</a:t>
            </a:r>
          </a:p>
          <a:p>
            <a:pPr marL="0" indent="0">
              <a:buNone/>
            </a:pPr>
            <a:r>
              <a:rPr lang="ro-RO" sz="2000" dirty="0" err="1"/>
              <a:t>document.onclick</a:t>
            </a:r>
            <a:r>
              <a:rPr lang="ro-RO" sz="2000" dirty="0"/>
              <a:t> = </a:t>
            </a:r>
            <a:r>
              <a:rPr lang="ro-RO" sz="2000" dirty="0" err="1"/>
              <a:t>function</a:t>
            </a:r>
            <a:r>
              <a:rPr lang="ro-RO" sz="2000" dirty="0"/>
              <a:t>() {</a:t>
            </a:r>
          </a:p>
          <a:p>
            <a:pPr marL="0" indent="0">
              <a:buNone/>
            </a:pPr>
            <a:r>
              <a:rPr lang="ro-RO" sz="2000" dirty="0"/>
              <a:t>    </a:t>
            </a:r>
            <a:r>
              <a:rPr lang="ro-RO" sz="2000" dirty="0" err="1"/>
              <a:t>counter</a:t>
            </a:r>
            <a:r>
              <a:rPr lang="ro-RO" sz="2000" dirty="0"/>
              <a:t> = 0;</a:t>
            </a:r>
          </a:p>
          <a:p>
            <a:pPr marL="0" indent="0">
              <a:buNone/>
            </a:pPr>
            <a:r>
              <a:rPr lang="ro-RO" sz="2000" dirty="0"/>
              <a:t>};</a:t>
            </a:r>
          </a:p>
          <a:p>
            <a:pPr marL="0" indent="0">
              <a:buNone/>
            </a:pPr>
            <a:r>
              <a:rPr lang="ro-RO" sz="2000" dirty="0" err="1"/>
              <a:t>document.onmousemove</a:t>
            </a:r>
            <a:r>
              <a:rPr lang="ro-RO" sz="2000" dirty="0"/>
              <a:t> = </a:t>
            </a:r>
            <a:r>
              <a:rPr lang="ro-RO" sz="2000" dirty="0" err="1"/>
              <a:t>function</a:t>
            </a:r>
            <a:r>
              <a:rPr lang="ro-RO" sz="2000" dirty="0"/>
              <a:t>() {</a:t>
            </a:r>
          </a:p>
          <a:p>
            <a:pPr marL="0" indent="0">
              <a:buNone/>
            </a:pPr>
            <a:r>
              <a:rPr lang="ro-RO" sz="2000" dirty="0"/>
              <a:t>    </a:t>
            </a:r>
            <a:r>
              <a:rPr lang="ro-RO" sz="2000" dirty="0" err="1"/>
              <a:t>counter</a:t>
            </a:r>
            <a:r>
              <a:rPr lang="ro-RO" sz="2000" dirty="0"/>
              <a:t> = 0;</a:t>
            </a:r>
          </a:p>
          <a:p>
            <a:pPr marL="0" indent="0">
              <a:buNone/>
            </a:pPr>
            <a:r>
              <a:rPr lang="ro-RO" sz="2000" dirty="0"/>
              <a:t>};</a:t>
            </a:r>
          </a:p>
          <a:p>
            <a:pPr marL="0" indent="0">
              <a:buNone/>
            </a:pPr>
            <a:r>
              <a:rPr lang="ro-RO" sz="2000" dirty="0" err="1"/>
              <a:t>document.onkeypress</a:t>
            </a:r>
            <a:r>
              <a:rPr lang="ro-RO" sz="2000" dirty="0"/>
              <a:t> = </a:t>
            </a:r>
            <a:r>
              <a:rPr lang="ro-RO" sz="2000" dirty="0" err="1"/>
              <a:t>function</a:t>
            </a:r>
            <a:r>
              <a:rPr lang="ro-RO" sz="2000" dirty="0"/>
              <a:t>() {</a:t>
            </a:r>
          </a:p>
          <a:p>
            <a:pPr marL="0" indent="0">
              <a:buNone/>
            </a:pPr>
            <a:r>
              <a:rPr lang="ro-RO" sz="2000" dirty="0"/>
              <a:t>    </a:t>
            </a:r>
            <a:r>
              <a:rPr lang="ro-RO" sz="2000" dirty="0" err="1"/>
              <a:t>counter</a:t>
            </a:r>
            <a:r>
              <a:rPr lang="ro-RO" sz="2000" dirty="0"/>
              <a:t> = 0;</a:t>
            </a:r>
          </a:p>
          <a:p>
            <a:pPr marL="0" indent="0">
              <a:buNone/>
            </a:pPr>
            <a:r>
              <a:rPr lang="ro-RO" sz="2000" dirty="0"/>
              <a:t>};</a:t>
            </a:r>
          </a:p>
        </p:txBody>
      </p:sp>
      <p:sp>
        <p:nvSpPr>
          <p:cNvPr id="5" name="Content Placeholder 4">
            <a:extLst>
              <a:ext uri="{FF2B5EF4-FFF2-40B4-BE49-F238E27FC236}">
                <a16:creationId xmlns:a16="http://schemas.microsoft.com/office/drawing/2014/main" id="{514C8BC5-FAA8-457D-81C4-A1B4EFBB532B}"/>
              </a:ext>
            </a:extLst>
          </p:cNvPr>
          <p:cNvSpPr>
            <a:spLocks noGrp="1"/>
          </p:cNvSpPr>
          <p:nvPr>
            <p:ph sz="half" idx="2"/>
          </p:nvPr>
        </p:nvSpPr>
        <p:spPr>
          <a:xfrm>
            <a:off x="5128592" y="1960562"/>
            <a:ext cx="7063408" cy="4351338"/>
          </a:xfrm>
        </p:spPr>
        <p:txBody>
          <a:bodyPr>
            <a:normAutofit fontScale="85000" lnSpcReduction="20000"/>
          </a:bodyPr>
          <a:lstStyle/>
          <a:p>
            <a:pPr marL="0" indent="0">
              <a:buNone/>
            </a:pPr>
            <a:r>
              <a:rPr lang="ro-RO" sz="2600" dirty="0" err="1"/>
              <a:t>window.setInterval</a:t>
            </a:r>
            <a:r>
              <a:rPr lang="ro-RO" sz="2600" dirty="0"/>
              <a:t>(</a:t>
            </a:r>
            <a:r>
              <a:rPr lang="ro-RO" sz="2600" dirty="0" err="1"/>
              <a:t>CheckIdleTime</a:t>
            </a:r>
            <a:r>
              <a:rPr lang="ro-RO" sz="2600" dirty="0"/>
              <a:t>, 1000);</a:t>
            </a:r>
          </a:p>
          <a:p>
            <a:pPr marL="0" indent="0">
              <a:buNone/>
            </a:pPr>
            <a:endParaRPr lang="ro-RO" sz="2600" dirty="0"/>
          </a:p>
          <a:p>
            <a:pPr marL="0" indent="0">
              <a:buNone/>
            </a:pPr>
            <a:r>
              <a:rPr lang="ro-RO" sz="2600" dirty="0"/>
              <a:t>}</a:t>
            </a:r>
            <a:endParaRPr lang="ru-RU" sz="2600" dirty="0"/>
          </a:p>
          <a:p>
            <a:pPr marL="0" indent="0">
              <a:buNone/>
            </a:pPr>
            <a:r>
              <a:rPr lang="ro-RO" sz="2600" dirty="0" err="1"/>
              <a:t>function</a:t>
            </a:r>
            <a:r>
              <a:rPr lang="ro-RO" sz="2600" dirty="0"/>
              <a:t> </a:t>
            </a:r>
            <a:r>
              <a:rPr lang="ro-RO" sz="2600" dirty="0" err="1"/>
              <a:t>CheckIdleTime</a:t>
            </a:r>
            <a:r>
              <a:rPr lang="ro-RO" sz="2600" dirty="0"/>
              <a:t>() {</a:t>
            </a:r>
          </a:p>
          <a:p>
            <a:pPr marL="0" indent="0">
              <a:buNone/>
            </a:pPr>
            <a:r>
              <a:rPr lang="ro-RO" sz="2600" dirty="0"/>
              <a:t>    </a:t>
            </a:r>
            <a:r>
              <a:rPr lang="ro-RO" sz="2600" dirty="0" err="1"/>
              <a:t>counter</a:t>
            </a:r>
            <a:r>
              <a:rPr lang="ro-RO" sz="2600" dirty="0"/>
              <a:t>++;</a:t>
            </a:r>
          </a:p>
          <a:p>
            <a:pPr marL="0" indent="0">
              <a:buNone/>
            </a:pPr>
            <a:r>
              <a:rPr lang="ro-RO" sz="2600" dirty="0" err="1"/>
              <a:t>if</a:t>
            </a:r>
            <a:r>
              <a:rPr lang="ro-RO" sz="2600" dirty="0"/>
              <a:t> (</a:t>
            </a:r>
            <a:r>
              <a:rPr lang="ro-RO" sz="2600" dirty="0" err="1"/>
              <a:t>counter</a:t>
            </a:r>
            <a:r>
              <a:rPr lang="ro-RO" sz="2600" dirty="0"/>
              <a:t> &gt;= </a:t>
            </a:r>
            <a:r>
              <a:rPr lang="ro-RO" sz="2600" dirty="0" err="1"/>
              <a:t>maxTime</a:t>
            </a:r>
            <a:r>
              <a:rPr lang="ro-RO" sz="2600" dirty="0"/>
              <a:t>) {</a:t>
            </a:r>
          </a:p>
          <a:p>
            <a:pPr marL="0" indent="0">
              <a:buNone/>
            </a:pPr>
            <a:r>
              <a:rPr lang="ro-RO" sz="2600" dirty="0"/>
              <a:t>       </a:t>
            </a:r>
            <a:r>
              <a:rPr lang="ro-RO" sz="2600" dirty="0" err="1"/>
              <a:t>if</a:t>
            </a:r>
            <a:r>
              <a:rPr lang="ro-RO" sz="2600" dirty="0"/>
              <a:t>(!alert('</a:t>
            </a:r>
            <a:r>
              <a:rPr lang="ro-RO" sz="2600" dirty="0" err="1"/>
              <a:t>You</a:t>
            </a:r>
            <a:r>
              <a:rPr lang="ro-RO" sz="2600" dirty="0"/>
              <a:t> are </a:t>
            </a:r>
            <a:r>
              <a:rPr lang="ro-RO" sz="2600" dirty="0" err="1"/>
              <a:t>timeout</a:t>
            </a:r>
            <a:r>
              <a:rPr lang="ro-RO" sz="2600" dirty="0"/>
              <a:t>! </a:t>
            </a:r>
            <a:r>
              <a:rPr lang="ro-RO" sz="2600" dirty="0" err="1"/>
              <a:t>If</a:t>
            </a:r>
            <a:r>
              <a:rPr lang="ro-RO" sz="2600" dirty="0"/>
              <a:t> </a:t>
            </a:r>
            <a:r>
              <a:rPr lang="ro-RO" sz="2600" dirty="0" err="1"/>
              <a:t>you</a:t>
            </a:r>
            <a:r>
              <a:rPr lang="ro-RO" sz="2600" dirty="0"/>
              <a:t> </a:t>
            </a:r>
            <a:r>
              <a:rPr lang="ro-RO" sz="2600" dirty="0" err="1"/>
              <a:t>want</a:t>
            </a:r>
            <a:r>
              <a:rPr lang="ro-RO" sz="2600" dirty="0"/>
              <a:t> </a:t>
            </a:r>
            <a:r>
              <a:rPr lang="ro-RO" sz="2600" dirty="0" err="1"/>
              <a:t>to</a:t>
            </a:r>
            <a:r>
              <a:rPr lang="ro-RO" sz="2600" dirty="0"/>
              <a:t> continue </a:t>
            </a:r>
            <a:r>
              <a:rPr lang="ro-RO" sz="2600" dirty="0" err="1"/>
              <a:t>press</a:t>
            </a:r>
            <a:r>
              <a:rPr lang="ro-RO" sz="2600" dirty="0"/>
              <a:t> OK.')){</a:t>
            </a:r>
          </a:p>
          <a:p>
            <a:pPr marL="0" indent="0">
              <a:buNone/>
            </a:pPr>
            <a:r>
              <a:rPr lang="ro-RO" sz="2600" dirty="0"/>
              <a:t>         </a:t>
            </a:r>
            <a:r>
              <a:rPr lang="ro-RO" sz="2600" dirty="0" err="1"/>
              <a:t>counter</a:t>
            </a:r>
            <a:r>
              <a:rPr lang="ro-RO" sz="2600" dirty="0"/>
              <a:t>=0;</a:t>
            </a:r>
          </a:p>
          <a:p>
            <a:pPr marL="0" indent="0">
              <a:buNone/>
            </a:pPr>
            <a:r>
              <a:rPr lang="ro-RO" sz="2600" dirty="0"/>
              <a:t>         </a:t>
            </a:r>
            <a:r>
              <a:rPr lang="ro-RO" sz="2600" dirty="0" err="1"/>
              <a:t>window.location.reload</a:t>
            </a:r>
            <a:r>
              <a:rPr lang="ro-RO" sz="2600" dirty="0"/>
              <a:t>();</a:t>
            </a:r>
          </a:p>
          <a:p>
            <a:pPr marL="0" indent="0">
              <a:buNone/>
            </a:pPr>
            <a:r>
              <a:rPr lang="ro-RO" sz="2600" dirty="0"/>
              <a:t>       }</a:t>
            </a:r>
          </a:p>
          <a:p>
            <a:pPr marL="0" indent="0">
              <a:buNone/>
            </a:pPr>
            <a:r>
              <a:rPr lang="ro-RO" sz="2600" dirty="0"/>
              <a:t>    }</a:t>
            </a:r>
          </a:p>
          <a:p>
            <a:endParaRPr lang="ru-RU" dirty="0"/>
          </a:p>
        </p:txBody>
      </p:sp>
    </p:spTree>
    <p:extLst>
      <p:ext uri="{BB962C8B-B14F-4D97-AF65-F5344CB8AC3E}">
        <p14:creationId xmlns:p14="http://schemas.microsoft.com/office/powerpoint/2010/main" val="370032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a:t>
            </a:r>
            <a:r>
              <a:rPr lang="ro-RO" dirty="0" err="1"/>
              <a:t>JavaScript</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en-US" dirty="0" err="1"/>
              <a:t>Căciuleanu</a:t>
            </a:r>
            <a:r>
              <a:rPr lang="en-US" dirty="0"/>
              <a:t> </a:t>
            </a:r>
            <a:r>
              <a:rPr lang="en-US" dirty="0" err="1"/>
              <a:t>Ciprian</a:t>
            </a:r>
            <a:endParaRPr lang="ru-RU" dirty="0"/>
          </a:p>
        </p:txBody>
      </p:sp>
    </p:spTree>
    <p:extLst>
      <p:ext uri="{BB962C8B-B14F-4D97-AF65-F5344CB8AC3E}">
        <p14:creationId xmlns:p14="http://schemas.microsoft.com/office/powerpoint/2010/main" val="2353638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C55-01C7-4EF0-877C-F9FE18625C52}"/>
              </a:ext>
            </a:extLst>
          </p:cNvPr>
          <p:cNvSpPr>
            <a:spLocks noGrp="1"/>
          </p:cNvSpPr>
          <p:nvPr>
            <p:ph type="title"/>
          </p:nvPr>
        </p:nvSpPr>
        <p:spPr/>
        <p:txBody>
          <a:bodyPr>
            <a:normAutofit/>
          </a:bodyPr>
          <a:lstStyle/>
          <a:p>
            <a:pPr algn="ctr"/>
            <a:r>
              <a:rPr lang="en-US" sz="2800" dirty="0"/>
              <a:t>Hiding “Follow Us” text if there are no social media links specified</a:t>
            </a:r>
          </a:p>
        </p:txBody>
      </p:sp>
      <p:sp>
        <p:nvSpPr>
          <p:cNvPr id="3" name="Content Placeholder 2">
            <a:extLst>
              <a:ext uri="{FF2B5EF4-FFF2-40B4-BE49-F238E27FC236}">
                <a16:creationId xmlns:a16="http://schemas.microsoft.com/office/drawing/2014/main" id="{4BF0D034-49F7-4019-B5BA-AE380BC5FDDF}"/>
              </a:ext>
            </a:extLst>
          </p:cNvPr>
          <p:cNvSpPr>
            <a:spLocks noGrp="1"/>
          </p:cNvSpPr>
          <p:nvPr>
            <p:ph idx="1"/>
          </p:nvPr>
        </p:nvSpPr>
        <p:spPr/>
        <p:txBody>
          <a:bodyPr>
            <a:normAutofit/>
          </a:bodyPr>
          <a:lstStyle/>
          <a:p>
            <a:pPr marL="0" indent="0">
              <a:buNone/>
            </a:pPr>
            <a:r>
              <a:rPr lang="en-US" sz="1800" dirty="0"/>
              <a:t>const </a:t>
            </a:r>
            <a:r>
              <a:rPr lang="en-US" sz="1800" dirty="0" err="1"/>
              <a:t>socialLinksTitle</a:t>
            </a:r>
            <a:r>
              <a:rPr lang="en-US" sz="1800" dirty="0"/>
              <a:t> = </a:t>
            </a:r>
            <a:r>
              <a:rPr lang="en-US" sz="1800" dirty="0" err="1"/>
              <a:t>document.querySelector</a:t>
            </a:r>
            <a:r>
              <a:rPr lang="en-US" sz="1800" dirty="0"/>
              <a:t>("#</a:t>
            </a:r>
            <a:r>
              <a:rPr lang="en-US" sz="1800" dirty="0" err="1"/>
              <a:t>shopify</a:t>
            </a:r>
            <a:r>
              <a:rPr lang="en-US" sz="1800" dirty="0"/>
              <a:t>-section-footer &gt; footer &gt; </a:t>
            </a:r>
            <a:r>
              <a:rPr lang="en-US" sz="1800" dirty="0" err="1"/>
              <a:t>div.page</a:t>
            </a:r>
            <a:r>
              <a:rPr lang="en-US" sz="1800" dirty="0"/>
              <a:t>-width &gt; div &gt; </a:t>
            </a:r>
            <a:r>
              <a:rPr lang="en-US" sz="1800" dirty="0" err="1"/>
              <a:t>div:nth-child</a:t>
            </a:r>
            <a:r>
              <a:rPr lang="en-US" sz="1800" dirty="0"/>
              <a:t>(2) &gt; div &gt; h4");</a:t>
            </a:r>
          </a:p>
          <a:p>
            <a:pPr marL="0" indent="0">
              <a:buNone/>
            </a:pPr>
            <a:endParaRPr lang="en-US" sz="1800" dirty="0"/>
          </a:p>
          <a:p>
            <a:pPr marL="0" indent="0">
              <a:buNone/>
            </a:pPr>
            <a:r>
              <a:rPr lang="en-US" sz="1800" dirty="0"/>
              <a:t>const </a:t>
            </a:r>
            <a:r>
              <a:rPr lang="en-US" sz="1800" dirty="0" err="1"/>
              <a:t>socialLinks</a:t>
            </a:r>
            <a:r>
              <a:rPr lang="en-US" sz="1800" dirty="0"/>
              <a:t> = </a:t>
            </a:r>
            <a:r>
              <a:rPr lang="en-US" sz="1800" dirty="0" err="1"/>
              <a:t>document.querySelector</a:t>
            </a:r>
            <a:r>
              <a:rPr lang="en-US" sz="1800" dirty="0"/>
              <a:t>("#</a:t>
            </a:r>
            <a:r>
              <a:rPr lang="en-US" sz="1800" dirty="0" err="1"/>
              <a:t>shopify</a:t>
            </a:r>
            <a:r>
              <a:rPr lang="en-US" sz="1800" dirty="0"/>
              <a:t>-section-footer &gt; footer &gt; </a:t>
            </a:r>
            <a:r>
              <a:rPr lang="en-US" sz="1800" dirty="0" err="1"/>
              <a:t>div.page</a:t>
            </a:r>
            <a:r>
              <a:rPr lang="en-US" sz="1800" dirty="0"/>
              <a:t>-width &gt; div &gt; </a:t>
            </a:r>
            <a:r>
              <a:rPr lang="en-US" sz="1800" dirty="0" err="1"/>
              <a:t>div:nth-child</a:t>
            </a:r>
            <a:r>
              <a:rPr lang="en-US" sz="1800" dirty="0"/>
              <a:t>(2) &gt; div &gt; ul");</a:t>
            </a:r>
          </a:p>
          <a:p>
            <a:pPr marL="0" indent="0">
              <a:buNone/>
            </a:pPr>
            <a:endParaRPr lang="en-US" sz="1800" dirty="0"/>
          </a:p>
          <a:p>
            <a:pPr marL="0" indent="0">
              <a:buNone/>
            </a:pPr>
            <a:r>
              <a:rPr lang="en-US" sz="1800" dirty="0"/>
              <a:t>if(</a:t>
            </a:r>
            <a:r>
              <a:rPr lang="en-US" sz="1800" dirty="0" err="1"/>
              <a:t>socialLinks.childNodes</a:t>
            </a:r>
            <a:r>
              <a:rPr lang="en-US" sz="1800" dirty="0"/>
              <a:t>[0].data === "\n                  \n                  \n                  \n                  \n                  \n                  \n                  \n                  \n                "){</a:t>
            </a:r>
          </a:p>
          <a:p>
            <a:pPr marL="0" indent="0">
              <a:buNone/>
            </a:pPr>
            <a:r>
              <a:rPr lang="en-US" sz="1800" dirty="0"/>
              <a:t>  </a:t>
            </a:r>
            <a:r>
              <a:rPr lang="en-US" sz="1800" dirty="0" err="1"/>
              <a:t>socialLinksTitle.style</a:t>
            </a:r>
            <a:r>
              <a:rPr lang="en-US" sz="1800" dirty="0"/>
              <a:t> = "opacity:0"; </a:t>
            </a:r>
          </a:p>
          <a:p>
            <a:pPr marL="0" indent="0">
              <a:buNone/>
            </a:pPr>
            <a:r>
              <a:rPr lang="en-US" sz="1800" dirty="0"/>
              <a:t>}</a:t>
            </a:r>
          </a:p>
        </p:txBody>
      </p:sp>
    </p:spTree>
    <p:extLst>
      <p:ext uri="{BB962C8B-B14F-4D97-AF65-F5344CB8AC3E}">
        <p14:creationId xmlns:p14="http://schemas.microsoft.com/office/powerpoint/2010/main" val="249680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a:t>
            </a:r>
            <a:r>
              <a:rPr lang="ro-RO" dirty="0" err="1"/>
              <a:t>JavaScript</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ro-RO" dirty="0"/>
              <a:t>Leica Șerban</a:t>
            </a:r>
          </a:p>
        </p:txBody>
      </p:sp>
    </p:spTree>
    <p:extLst>
      <p:ext uri="{BB962C8B-B14F-4D97-AF65-F5344CB8AC3E}">
        <p14:creationId xmlns:p14="http://schemas.microsoft.com/office/powerpoint/2010/main" val="240140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CCEE-1F73-4E85-960A-E7B70BF04C7B}"/>
              </a:ext>
            </a:extLst>
          </p:cNvPr>
          <p:cNvSpPr>
            <a:spLocks noGrp="1"/>
          </p:cNvSpPr>
          <p:nvPr>
            <p:ph type="title"/>
          </p:nvPr>
        </p:nvSpPr>
        <p:spPr/>
        <p:txBody>
          <a:bodyPr/>
          <a:lstStyle/>
          <a:p>
            <a:r>
              <a:rPr lang="en-GB" dirty="0" err="1"/>
              <a:t>Funcție</a:t>
            </a:r>
            <a:r>
              <a:rPr lang="en-GB" dirty="0"/>
              <a:t> </a:t>
            </a:r>
            <a:r>
              <a:rPr lang="en-GB" dirty="0" err="1"/>
              <a:t>bifare</a:t>
            </a:r>
            <a:r>
              <a:rPr lang="en-GB" dirty="0"/>
              <a:t> </a:t>
            </a:r>
            <a:r>
              <a:rPr lang="en-GB" dirty="0" err="1"/>
              <a:t>steluțe</a:t>
            </a:r>
            <a:r>
              <a:rPr lang="en-GB" dirty="0"/>
              <a:t> </a:t>
            </a:r>
            <a:r>
              <a:rPr lang="en-GB" dirty="0" err="1"/>
              <a:t>utilizator</a:t>
            </a:r>
            <a:r>
              <a:rPr lang="en-GB" dirty="0"/>
              <a:t> </a:t>
            </a:r>
            <a:r>
              <a:rPr lang="en-GB" dirty="0" err="1"/>
              <a:t>în</a:t>
            </a:r>
            <a:r>
              <a:rPr lang="en-GB" dirty="0"/>
              <a:t> </a:t>
            </a:r>
            <a:r>
              <a:rPr lang="en-GB" dirty="0" err="1"/>
              <a:t>momentul</a:t>
            </a:r>
            <a:r>
              <a:rPr lang="en-GB" dirty="0"/>
              <a:t> </a:t>
            </a:r>
            <a:r>
              <a:rPr lang="en-GB" dirty="0" err="1"/>
              <a:t>în</a:t>
            </a:r>
            <a:r>
              <a:rPr lang="en-GB" dirty="0"/>
              <a:t> care se face click pe una </a:t>
            </a:r>
            <a:r>
              <a:rPr lang="en-GB" dirty="0" err="1"/>
              <a:t>dintre</a:t>
            </a:r>
            <a:r>
              <a:rPr lang="en-GB" dirty="0"/>
              <a:t> </a:t>
            </a:r>
            <a:r>
              <a:rPr lang="en-GB" dirty="0" err="1"/>
              <a:t>ele</a:t>
            </a:r>
            <a:r>
              <a:rPr lang="en-GB" dirty="0"/>
              <a:t>.</a:t>
            </a:r>
            <a:endParaRPr lang="ro-RO" dirty="0"/>
          </a:p>
        </p:txBody>
      </p:sp>
      <p:sp>
        <p:nvSpPr>
          <p:cNvPr id="3" name="Content Placeholder 2">
            <a:extLst>
              <a:ext uri="{FF2B5EF4-FFF2-40B4-BE49-F238E27FC236}">
                <a16:creationId xmlns:a16="http://schemas.microsoft.com/office/drawing/2014/main" id="{78AAD1A6-AD9A-463B-955F-F08360D68817}"/>
              </a:ext>
            </a:extLst>
          </p:cNvPr>
          <p:cNvSpPr>
            <a:spLocks noGrp="1"/>
          </p:cNvSpPr>
          <p:nvPr>
            <p:ph idx="1"/>
          </p:nvPr>
        </p:nvSpPr>
        <p:spPr>
          <a:xfrm>
            <a:off x="838200" y="2262946"/>
            <a:ext cx="10515600" cy="4351338"/>
          </a:xfrm>
        </p:spPr>
        <p:txBody>
          <a:bodyPr/>
          <a:lstStyle/>
          <a:p>
            <a:pPr marL="0" indent="0">
              <a:buNone/>
            </a:pPr>
            <a:r>
              <a:rPr lang="ro-RO" dirty="0"/>
              <a:t>function changeRaiting(id){</a:t>
            </a:r>
          </a:p>
          <a:p>
            <a:pPr marL="0" indent="0">
              <a:buNone/>
            </a:pPr>
            <a:r>
              <a:rPr lang="ro-RO" dirty="0"/>
              <a:t>  Array.from(document.getElementsByClassName("fa-star"))</a:t>
            </a:r>
          </a:p>
          <a:p>
            <a:pPr marL="0" indent="0">
              <a:buNone/>
            </a:pPr>
            <a:r>
              <a:rPr lang="ro-RO" dirty="0"/>
              <a:t>  	.forEach( (el, index) =&gt; </a:t>
            </a:r>
          </a:p>
          <a:p>
            <a:pPr marL="0" indent="0">
              <a:buNone/>
            </a:pPr>
            <a:r>
              <a:rPr lang="ro-RO" dirty="0"/>
              <a:t>    	index &lt;= id ? el.classList.add("star_checked") :  el.classList.remove("star_checked"));</a:t>
            </a:r>
          </a:p>
          <a:p>
            <a:pPr marL="0" indent="0">
              <a:buNone/>
            </a:pPr>
            <a:r>
              <a:rPr lang="ro-RO" dirty="0"/>
              <a:t>}</a:t>
            </a:r>
          </a:p>
          <a:p>
            <a:pPr marL="0" indent="0">
              <a:buNone/>
            </a:pPr>
            <a:endParaRPr lang="ro-RO" dirty="0"/>
          </a:p>
        </p:txBody>
      </p:sp>
    </p:spTree>
    <p:extLst>
      <p:ext uri="{BB962C8B-B14F-4D97-AF65-F5344CB8AC3E}">
        <p14:creationId xmlns:p14="http://schemas.microsoft.com/office/powerpoint/2010/main" val="2649491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6EAF-94F2-4498-A681-F760AD4273E5}"/>
              </a:ext>
            </a:extLst>
          </p:cNvPr>
          <p:cNvSpPr>
            <a:spLocks noGrp="1"/>
          </p:cNvSpPr>
          <p:nvPr>
            <p:ph type="title"/>
          </p:nvPr>
        </p:nvSpPr>
        <p:spPr>
          <a:xfrm>
            <a:off x="838200" y="365125"/>
            <a:ext cx="10515600" cy="1572732"/>
          </a:xfrm>
        </p:spPr>
        <p:txBody>
          <a:bodyPr>
            <a:normAutofit/>
          </a:bodyPr>
          <a:lstStyle/>
          <a:p>
            <a:r>
              <a:rPr lang="en-GB" dirty="0" err="1"/>
              <a:t>După</a:t>
            </a:r>
            <a:r>
              <a:rPr lang="en-GB" dirty="0"/>
              <a:t> </a:t>
            </a:r>
            <a:r>
              <a:rPr lang="en-GB" dirty="0" err="1"/>
              <a:t>ce</a:t>
            </a:r>
            <a:r>
              <a:rPr lang="en-GB" dirty="0"/>
              <a:t> un </a:t>
            </a:r>
            <a:r>
              <a:rPr lang="en-GB" dirty="0" err="1"/>
              <a:t>utilizator</a:t>
            </a:r>
            <a:r>
              <a:rPr lang="en-GB" dirty="0"/>
              <a:t> </a:t>
            </a:r>
            <a:r>
              <a:rPr lang="en-GB" dirty="0" err="1"/>
              <a:t>va</a:t>
            </a:r>
            <a:r>
              <a:rPr lang="en-GB" dirty="0"/>
              <a:t> da submit </a:t>
            </a:r>
            <a:r>
              <a:rPr lang="en-GB" dirty="0" err="1"/>
              <a:t>după</a:t>
            </a:r>
            <a:r>
              <a:rPr lang="en-GB" dirty="0"/>
              <a:t> </a:t>
            </a:r>
            <a:r>
              <a:rPr lang="en-GB" dirty="0" err="1"/>
              <a:t>completarea</a:t>
            </a:r>
            <a:r>
              <a:rPr lang="en-GB" dirty="0"/>
              <a:t> </a:t>
            </a:r>
            <a:r>
              <a:rPr lang="en-GB" dirty="0" err="1"/>
              <a:t>contactului</a:t>
            </a:r>
            <a:r>
              <a:rPr lang="en-GB" dirty="0"/>
              <a:t>, </a:t>
            </a:r>
            <a:r>
              <a:rPr lang="en-GB" dirty="0" err="1"/>
              <a:t>va</a:t>
            </a:r>
            <a:r>
              <a:rPr lang="en-GB" dirty="0"/>
              <a:t> </a:t>
            </a:r>
            <a:r>
              <a:rPr lang="en-GB" dirty="0" err="1"/>
              <a:t>primi</a:t>
            </a:r>
            <a:r>
              <a:rPr lang="en-GB" dirty="0"/>
              <a:t> o </a:t>
            </a:r>
            <a:r>
              <a:rPr lang="en-GB" dirty="0" err="1"/>
              <a:t>notificare</a:t>
            </a:r>
            <a:r>
              <a:rPr lang="en-GB" dirty="0"/>
              <a:t>.</a:t>
            </a:r>
            <a:endParaRPr lang="ro-RO" dirty="0"/>
          </a:p>
        </p:txBody>
      </p:sp>
      <p:sp>
        <p:nvSpPr>
          <p:cNvPr id="3" name="Content Placeholder 2">
            <a:extLst>
              <a:ext uri="{FF2B5EF4-FFF2-40B4-BE49-F238E27FC236}">
                <a16:creationId xmlns:a16="http://schemas.microsoft.com/office/drawing/2014/main" id="{61893CAC-7E66-4128-9246-D2711855A74E}"/>
              </a:ext>
            </a:extLst>
          </p:cNvPr>
          <p:cNvSpPr>
            <a:spLocks noGrp="1"/>
          </p:cNvSpPr>
          <p:nvPr>
            <p:ph idx="1"/>
          </p:nvPr>
        </p:nvSpPr>
        <p:spPr>
          <a:xfrm>
            <a:off x="4610799" y="2141537"/>
            <a:ext cx="2970402" cy="4351338"/>
          </a:xfrm>
        </p:spPr>
        <p:txBody>
          <a:bodyPr>
            <a:normAutofit fontScale="47500" lnSpcReduction="20000"/>
          </a:bodyPr>
          <a:lstStyle/>
          <a:p>
            <a:pPr marL="0" indent="0">
              <a:buNone/>
            </a:pPr>
            <a:r>
              <a:rPr lang="en-US" dirty="0"/>
              <a:t>function </a:t>
            </a:r>
            <a:r>
              <a:rPr lang="en-US" dirty="0" err="1"/>
              <a:t>submitContactUs</a:t>
            </a:r>
            <a:r>
              <a:rPr lang="en-US" dirty="0"/>
              <a:t>(){</a:t>
            </a:r>
          </a:p>
          <a:p>
            <a:pPr marL="0" indent="0">
              <a:buNone/>
            </a:pPr>
            <a:r>
              <a:rPr lang="en-US" dirty="0"/>
              <a:t>  switch(</a:t>
            </a:r>
            <a:r>
              <a:rPr lang="en-US" dirty="0" err="1"/>
              <a:t>getRaiting</a:t>
            </a:r>
            <a:r>
              <a:rPr lang="en-US" dirty="0"/>
              <a:t>()){</a:t>
            </a:r>
          </a:p>
          <a:p>
            <a:pPr marL="0" indent="0">
              <a:buNone/>
            </a:pPr>
            <a:r>
              <a:rPr lang="en-US" dirty="0"/>
              <a:t>    case 1:</a:t>
            </a:r>
          </a:p>
          <a:p>
            <a:pPr marL="0" indent="0">
              <a:buNone/>
            </a:pPr>
            <a:r>
              <a:rPr lang="en-US" dirty="0"/>
              <a:t>      alert("Thank you for your support!");</a:t>
            </a:r>
          </a:p>
          <a:p>
            <a:pPr marL="0" indent="0">
              <a:buNone/>
            </a:pPr>
            <a:r>
              <a:rPr lang="en-US" dirty="0"/>
              <a:t>      break;</a:t>
            </a:r>
          </a:p>
          <a:p>
            <a:pPr marL="0" indent="0">
              <a:buNone/>
            </a:pPr>
            <a:r>
              <a:rPr lang="en-US" dirty="0"/>
              <a:t>    case 2:</a:t>
            </a:r>
          </a:p>
          <a:p>
            <a:pPr marL="0" indent="0">
              <a:buNone/>
            </a:pPr>
            <a:r>
              <a:rPr lang="en-US" dirty="0"/>
              <a:t>      alert("Thank you for your support!");</a:t>
            </a:r>
          </a:p>
          <a:p>
            <a:pPr marL="0" indent="0">
              <a:buNone/>
            </a:pPr>
            <a:r>
              <a:rPr lang="en-US" dirty="0"/>
              <a:t>      break;</a:t>
            </a:r>
          </a:p>
          <a:p>
            <a:pPr marL="0" indent="0">
              <a:buNone/>
            </a:pPr>
            <a:r>
              <a:rPr lang="en-US" dirty="0"/>
              <a:t>    case 5:</a:t>
            </a:r>
          </a:p>
          <a:p>
            <a:pPr marL="0" indent="0">
              <a:buNone/>
            </a:pPr>
            <a:r>
              <a:rPr lang="en-US" dirty="0"/>
              <a:t>      alert("Thank you for your support!");</a:t>
            </a:r>
          </a:p>
          <a:p>
            <a:pPr marL="0" indent="0">
              <a:buNone/>
            </a:pPr>
            <a:r>
              <a:rPr lang="en-US" dirty="0"/>
              <a:t>      break;</a:t>
            </a:r>
          </a:p>
          <a:p>
            <a:pPr marL="0" indent="0">
              <a:buNone/>
            </a:pPr>
            <a:r>
              <a:rPr lang="en-US" dirty="0"/>
              <a:t>    default:</a:t>
            </a:r>
          </a:p>
          <a:p>
            <a:pPr marL="0" indent="0">
              <a:buNone/>
            </a:pPr>
            <a:r>
              <a:rPr lang="en-US" dirty="0"/>
              <a:t>      alert("Do you want confirm?");</a:t>
            </a:r>
          </a:p>
          <a:p>
            <a:pPr marL="0" indent="0">
              <a:buNone/>
            </a:pPr>
            <a:r>
              <a:rPr lang="en-US" dirty="0"/>
              <a:t>      break;</a:t>
            </a:r>
          </a:p>
          <a:p>
            <a:pPr marL="0" indent="0">
              <a:buNone/>
            </a:pPr>
            <a:r>
              <a:rPr lang="en-US" dirty="0"/>
              <a:t>  }</a:t>
            </a:r>
          </a:p>
          <a:p>
            <a:pPr marL="0" indent="0">
              <a:buNone/>
            </a:pPr>
            <a:r>
              <a:rPr lang="en-US" dirty="0"/>
              <a:t>}</a:t>
            </a:r>
            <a:endParaRPr lang="ro-RO" dirty="0"/>
          </a:p>
        </p:txBody>
      </p:sp>
    </p:spTree>
    <p:extLst>
      <p:ext uri="{BB962C8B-B14F-4D97-AF65-F5344CB8AC3E}">
        <p14:creationId xmlns:p14="http://schemas.microsoft.com/office/powerpoint/2010/main" val="1724423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a:t>
            </a:r>
            <a:r>
              <a:rPr lang="ro-RO" dirty="0" err="1"/>
              <a:t>JavaScript</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normAutofit/>
          </a:bodyPr>
          <a:lstStyle/>
          <a:p>
            <a:pPr algn="r"/>
            <a:endParaRPr lang="ro-RO" dirty="0"/>
          </a:p>
          <a:p>
            <a:pPr algn="r"/>
            <a:r>
              <a:rPr lang="ro-RO" dirty="0"/>
              <a:t>Pușcaș Andrei</a:t>
            </a:r>
            <a:endParaRPr lang="ru-RU" dirty="0"/>
          </a:p>
        </p:txBody>
      </p:sp>
    </p:spTree>
    <p:extLst>
      <p:ext uri="{BB962C8B-B14F-4D97-AF65-F5344CB8AC3E}">
        <p14:creationId xmlns:p14="http://schemas.microsoft.com/office/powerpoint/2010/main" val="2282208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7B4F-283C-4269-ADE0-63873149E9DD}"/>
              </a:ext>
            </a:extLst>
          </p:cNvPr>
          <p:cNvSpPr>
            <a:spLocks noGrp="1"/>
          </p:cNvSpPr>
          <p:nvPr>
            <p:ph type="title"/>
          </p:nvPr>
        </p:nvSpPr>
        <p:spPr/>
        <p:txBody>
          <a:bodyPr/>
          <a:lstStyle/>
          <a:p>
            <a:r>
              <a:rPr lang="ro-RO" dirty="0"/>
              <a:t>Informații generale despre magazin</a:t>
            </a:r>
            <a:endParaRPr lang="ru-RU" dirty="0"/>
          </a:p>
        </p:txBody>
      </p:sp>
      <p:sp>
        <p:nvSpPr>
          <p:cNvPr id="3" name="Content Placeholder 2">
            <a:extLst>
              <a:ext uri="{FF2B5EF4-FFF2-40B4-BE49-F238E27FC236}">
                <a16:creationId xmlns:a16="http://schemas.microsoft.com/office/drawing/2014/main" id="{F5217FE8-BD92-4133-84BF-A7008A7101F1}"/>
              </a:ext>
            </a:extLst>
          </p:cNvPr>
          <p:cNvSpPr>
            <a:spLocks noGrp="1"/>
          </p:cNvSpPr>
          <p:nvPr>
            <p:ph idx="1"/>
          </p:nvPr>
        </p:nvSpPr>
        <p:spPr/>
        <p:txBody>
          <a:bodyPr>
            <a:normAutofit fontScale="92500" lnSpcReduction="10000"/>
          </a:bodyPr>
          <a:lstStyle/>
          <a:p>
            <a:pPr marL="0" indent="0">
              <a:buNone/>
            </a:pPr>
            <a:r>
              <a:rPr lang="en-US" dirty="0" err="1"/>
              <a:t>Magazinul</a:t>
            </a:r>
            <a:r>
              <a:rPr lang="en-US" dirty="0"/>
              <a:t> </a:t>
            </a:r>
            <a:r>
              <a:rPr lang="en-US" dirty="0" err="1"/>
              <a:t>nostru</a:t>
            </a:r>
            <a:r>
              <a:rPr lang="en-US" dirty="0"/>
              <a:t> </a:t>
            </a:r>
            <a:r>
              <a:rPr lang="en-US" dirty="0" err="1"/>
              <a:t>este</a:t>
            </a:r>
            <a:r>
              <a:rPr lang="en-US" dirty="0"/>
              <a:t> </a:t>
            </a:r>
            <a:r>
              <a:rPr lang="en-US" dirty="0" err="1"/>
              <a:t>unul</a:t>
            </a:r>
            <a:r>
              <a:rPr lang="en-US" dirty="0"/>
              <a:t> cu </a:t>
            </a:r>
            <a:r>
              <a:rPr lang="en-US" dirty="0" err="1"/>
              <a:t>produse</a:t>
            </a:r>
            <a:r>
              <a:rPr lang="en-US" dirty="0"/>
              <a:t> sport, </a:t>
            </a:r>
            <a:r>
              <a:rPr lang="en-US" dirty="0" err="1"/>
              <a:t>anume</a:t>
            </a:r>
            <a:r>
              <a:rPr lang="en-US" dirty="0"/>
              <a:t> </a:t>
            </a:r>
            <a:r>
              <a:rPr lang="ro-RO" dirty="0"/>
              <a:t>îmbrăcăminte, accesorii vestimentare și inventar sportiv.</a:t>
            </a:r>
          </a:p>
          <a:p>
            <a:pPr marL="0" indent="0">
              <a:buNone/>
            </a:pPr>
            <a:r>
              <a:rPr lang="ro-RO" dirty="0"/>
              <a:t>Politicile de preț folosite sunt prețul impar, astfel încât clientul să aibă o impresie vizuală că plătește mai puțin. Mai folosim și prețul de prestigiu, adică în cazul produselor de la producători cu renume (Nike, Puma, Adidas) se folosește un preț cu mult mai mare decât valoarea propriu-zisă mărfii.</a:t>
            </a:r>
          </a:p>
          <a:p>
            <a:pPr marL="0" indent="0">
              <a:buNone/>
            </a:pPr>
            <a:r>
              <a:rPr lang="ro-RO" dirty="0"/>
              <a:t>Pe parcursul anului, la sfârșitul fiecărui sezon, organizăm reduceri pentru colecțiile de sezon dacă mai rămâne pe stoc mărfuri din colecție.</a:t>
            </a:r>
          </a:p>
          <a:p>
            <a:pPr marL="0" indent="0">
              <a:buNone/>
            </a:pPr>
            <a:r>
              <a:rPr lang="ro-RO" dirty="0"/>
              <a:t>De asemenea, în ajunul sărbătorilor oferim clienților cupoane cu diferite niveluri de reduceri, în concordanță cu suma coșului de cumpărături, iar ca acestea să poată fi activate, este necesar de atins o sumă minimă în coș.</a:t>
            </a:r>
            <a:endParaRPr lang="ru-RU" dirty="0"/>
          </a:p>
        </p:txBody>
      </p:sp>
    </p:spTree>
    <p:extLst>
      <p:ext uri="{BB962C8B-B14F-4D97-AF65-F5344CB8AC3E}">
        <p14:creationId xmlns:p14="http://schemas.microsoft.com/office/powerpoint/2010/main" val="2153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Crearea unei săge</a:t>
            </a:r>
            <a:r>
              <a:rPr lang="en-GB" dirty="0" err="1"/>
              <a:t>ți</a:t>
            </a:r>
            <a:r>
              <a:rPr lang="ro-RO" dirty="0"/>
              <a:t> care permite revenirea în antetul paginii</a:t>
            </a:r>
            <a:endParaRPr lang="en-US" dirty="0"/>
          </a:p>
        </p:txBody>
      </p:sp>
      <p:sp>
        <p:nvSpPr>
          <p:cNvPr id="3" name="Content Placeholder 2"/>
          <p:cNvSpPr>
            <a:spLocks noGrp="1"/>
          </p:cNvSpPr>
          <p:nvPr>
            <p:ph idx="1"/>
          </p:nvPr>
        </p:nvSpPr>
        <p:spPr/>
        <p:txBody>
          <a:bodyPr numCol="2">
            <a:normAutofit/>
          </a:bodyPr>
          <a:lstStyle/>
          <a:p>
            <a:pPr marL="0" indent="0">
              <a:buNone/>
            </a:pPr>
            <a:r>
              <a:rPr lang="en-US" dirty="0"/>
              <a:t> </a:t>
            </a:r>
            <a:r>
              <a:rPr lang="en-US" sz="2000" dirty="0"/>
              <a:t>// Arrow UP</a:t>
            </a:r>
          </a:p>
          <a:p>
            <a:pPr marL="0" indent="0">
              <a:buNone/>
            </a:pPr>
            <a:r>
              <a:rPr lang="en-US" sz="2000" dirty="0"/>
              <a:t>  </a:t>
            </a:r>
            <a:r>
              <a:rPr lang="en-US" sz="2000" dirty="0" err="1"/>
              <a:t>const</a:t>
            </a:r>
            <a:r>
              <a:rPr lang="en-US" sz="2000" dirty="0"/>
              <a:t> </a:t>
            </a:r>
            <a:r>
              <a:rPr lang="en-US" sz="2000" dirty="0" err="1"/>
              <a:t>arrowUp</a:t>
            </a:r>
            <a:r>
              <a:rPr lang="en-US" sz="2000" dirty="0"/>
              <a:t> = </a:t>
            </a:r>
            <a:r>
              <a:rPr lang="en-US" sz="2000" dirty="0" err="1"/>
              <a:t>document.createElement</a:t>
            </a:r>
            <a:r>
              <a:rPr lang="en-US" sz="2000" dirty="0"/>
              <a:t>("div");</a:t>
            </a:r>
          </a:p>
          <a:p>
            <a:pPr marL="0" indent="0">
              <a:buNone/>
            </a:pPr>
            <a:r>
              <a:rPr lang="en-US" sz="2000" dirty="0"/>
              <a:t>  </a:t>
            </a:r>
            <a:r>
              <a:rPr lang="en-US" sz="2000" dirty="0" err="1"/>
              <a:t>arrowUp.classList.add</a:t>
            </a:r>
            <a:r>
              <a:rPr lang="en-US" sz="2000" dirty="0"/>
              <a:t>("arrow-up");</a:t>
            </a:r>
          </a:p>
          <a:p>
            <a:pPr marL="0" indent="0">
              <a:buNone/>
            </a:pPr>
            <a:r>
              <a:rPr lang="en-US" sz="2000" dirty="0"/>
              <a:t>  </a:t>
            </a:r>
            <a:r>
              <a:rPr lang="en-US" sz="2000" dirty="0" err="1"/>
              <a:t>arrowUp.innerText</a:t>
            </a:r>
            <a:r>
              <a:rPr lang="en-US" sz="2000" dirty="0"/>
              <a:t> = "^";</a:t>
            </a:r>
          </a:p>
          <a:p>
            <a:pPr marL="0" indent="0">
              <a:buNone/>
            </a:pPr>
            <a:endParaRPr lang="en-US" sz="2000" dirty="0"/>
          </a:p>
          <a:p>
            <a:pPr marL="0" indent="0">
              <a:buNone/>
            </a:pPr>
            <a:r>
              <a:rPr lang="en-US" sz="2000" dirty="0"/>
              <a:t>  </a:t>
            </a:r>
            <a:r>
              <a:rPr lang="en-US" sz="2000" dirty="0" err="1"/>
              <a:t>arrowUp.addEventListener</a:t>
            </a:r>
            <a:r>
              <a:rPr lang="en-US" sz="2000" dirty="0"/>
              <a:t>("click", () =&gt; {</a:t>
            </a:r>
          </a:p>
          <a:p>
            <a:pPr marL="0" indent="0">
              <a:buNone/>
            </a:pPr>
            <a:r>
              <a:rPr lang="en-US" sz="2000" dirty="0"/>
              <a:t>      </a:t>
            </a:r>
            <a:r>
              <a:rPr lang="en-US" sz="2000" dirty="0" err="1"/>
              <a:t>document.body.scrollIntoView</a:t>
            </a:r>
            <a:r>
              <a:rPr lang="en-US" sz="2000" dirty="0"/>
              <a:t>({block: "start", behavior: "smooth"});</a:t>
            </a:r>
          </a:p>
          <a:p>
            <a:pPr marL="0" indent="0">
              <a:buNone/>
            </a:pPr>
            <a:r>
              <a:rPr lang="en-US" sz="2000" dirty="0"/>
              <a:t>  });</a:t>
            </a:r>
          </a:p>
          <a:p>
            <a:pPr marL="0" indent="0">
              <a:buNone/>
            </a:pPr>
            <a:endParaRPr lang="en-US" sz="2000" dirty="0"/>
          </a:p>
          <a:p>
            <a:pPr marL="0" indent="0">
              <a:buNone/>
            </a:pPr>
            <a:r>
              <a:rPr lang="en-US" sz="2000" dirty="0"/>
              <a:t>  </a:t>
            </a:r>
            <a:r>
              <a:rPr lang="en-US" sz="2000" dirty="0" err="1"/>
              <a:t>window.onscroll</a:t>
            </a:r>
            <a:r>
              <a:rPr lang="en-US" sz="2000" dirty="0"/>
              <a:t> = () =&gt; {</a:t>
            </a:r>
          </a:p>
          <a:p>
            <a:pPr marL="0" indent="0">
              <a:buNone/>
            </a:pPr>
            <a:r>
              <a:rPr lang="en-US" sz="2000" dirty="0"/>
              <a:t>    if(</a:t>
            </a:r>
            <a:r>
              <a:rPr lang="en-US" sz="2000" dirty="0" err="1"/>
              <a:t>window.scrollY</a:t>
            </a:r>
            <a:r>
              <a:rPr lang="en-US" sz="2000" dirty="0"/>
              <a:t> &gt; 100) {</a:t>
            </a:r>
          </a:p>
          <a:p>
            <a:pPr marL="0" indent="0">
              <a:buNone/>
            </a:pPr>
            <a:r>
              <a:rPr lang="en-US" sz="2000" dirty="0"/>
              <a:t>      </a:t>
            </a:r>
            <a:r>
              <a:rPr lang="en-US" sz="2000" dirty="0" err="1"/>
              <a:t>arrowUp.classList.add</a:t>
            </a:r>
            <a:r>
              <a:rPr lang="en-US" sz="2000" dirty="0"/>
              <a:t>("active");</a:t>
            </a:r>
          </a:p>
          <a:p>
            <a:pPr marL="0" indent="0">
              <a:buNone/>
            </a:pPr>
            <a:r>
              <a:rPr lang="en-US" sz="2000" dirty="0"/>
              <a:t>    } else {</a:t>
            </a:r>
          </a:p>
          <a:p>
            <a:pPr marL="0" indent="0">
              <a:buNone/>
            </a:pPr>
            <a:r>
              <a:rPr lang="en-US" sz="2000" dirty="0"/>
              <a:t>      </a:t>
            </a:r>
            <a:r>
              <a:rPr lang="en-US" sz="2000" dirty="0" err="1"/>
              <a:t>arrowUp.classList.remove</a:t>
            </a:r>
            <a:r>
              <a:rPr lang="en-US" sz="2000" dirty="0"/>
              <a:t>("active");</a:t>
            </a:r>
          </a:p>
          <a:p>
            <a:pPr marL="0" indent="0">
              <a:buNone/>
            </a:pPr>
            <a:r>
              <a:rPr lang="en-US" sz="2000" dirty="0"/>
              <a:t>    }</a:t>
            </a:r>
          </a:p>
          <a:p>
            <a:pPr marL="0" indent="0">
              <a:buNone/>
            </a:pPr>
            <a:r>
              <a:rPr lang="en-US" sz="2000" dirty="0"/>
              <a:t>  }</a:t>
            </a:r>
          </a:p>
          <a:p>
            <a:pPr marL="0" indent="0">
              <a:buNone/>
            </a:pPr>
            <a:endParaRPr lang="en-US" sz="2000" dirty="0"/>
          </a:p>
          <a:p>
            <a:pPr marL="0" indent="0">
              <a:buNone/>
            </a:pPr>
            <a:r>
              <a:rPr lang="en-US" sz="2000" dirty="0"/>
              <a:t>  </a:t>
            </a:r>
            <a:r>
              <a:rPr lang="en-US" sz="2000" dirty="0" err="1"/>
              <a:t>document.body.append</a:t>
            </a:r>
            <a:r>
              <a:rPr lang="en-US" sz="2000" dirty="0"/>
              <a:t>(</a:t>
            </a:r>
            <a:r>
              <a:rPr lang="en-US" sz="2000" dirty="0" err="1"/>
              <a:t>arrowUp</a:t>
            </a:r>
            <a:r>
              <a:rPr lang="en-US" sz="2000" dirty="0"/>
              <a:t>)</a:t>
            </a:r>
          </a:p>
        </p:txBody>
      </p:sp>
    </p:spTree>
    <p:extLst>
      <p:ext uri="{BB962C8B-B14F-4D97-AF65-F5344CB8AC3E}">
        <p14:creationId xmlns:p14="http://schemas.microsoft.com/office/powerpoint/2010/main" val="3104209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Animarea titlului paginii care face ca literele titlului să apară consecvent </a:t>
            </a:r>
            <a:endParaRPr lang="en-US" dirty="0"/>
          </a:p>
        </p:txBody>
      </p:sp>
      <p:sp>
        <p:nvSpPr>
          <p:cNvPr id="3" name="Content Placeholder 2"/>
          <p:cNvSpPr>
            <a:spLocks noGrp="1"/>
          </p:cNvSpPr>
          <p:nvPr>
            <p:ph idx="1"/>
          </p:nvPr>
        </p:nvSpPr>
        <p:spPr/>
        <p:txBody>
          <a:bodyPr numCol="2">
            <a:normAutofit fontScale="70000" lnSpcReduction="20000"/>
          </a:bodyPr>
          <a:lstStyle/>
          <a:p>
            <a:pPr marL="0" indent="0">
              <a:buNone/>
            </a:pPr>
            <a:r>
              <a:rPr lang="en-US" dirty="0"/>
              <a:t>// Title Animation</a:t>
            </a:r>
          </a:p>
          <a:p>
            <a:pPr marL="0" indent="0">
              <a:buNone/>
            </a:pPr>
            <a:r>
              <a:rPr lang="en-US" dirty="0"/>
              <a:t>  function sleep(</a:t>
            </a:r>
            <a:r>
              <a:rPr lang="en-US" dirty="0" err="1"/>
              <a:t>ms</a:t>
            </a:r>
            <a:r>
              <a:rPr lang="en-US" dirty="0"/>
              <a:t>) {</a:t>
            </a:r>
          </a:p>
          <a:p>
            <a:pPr marL="0" indent="0">
              <a:buNone/>
            </a:pPr>
            <a:r>
              <a:rPr lang="en-US" dirty="0"/>
              <a:t>    return new Promise(resolve =&gt; </a:t>
            </a:r>
            <a:r>
              <a:rPr lang="en-US" dirty="0" err="1"/>
              <a:t>setTimeout</a:t>
            </a:r>
            <a:r>
              <a:rPr lang="en-US" dirty="0"/>
              <a:t>(resolve, </a:t>
            </a:r>
            <a:r>
              <a:rPr lang="en-US" dirty="0" err="1"/>
              <a:t>ms</a:t>
            </a:r>
            <a:r>
              <a:rPr lang="en-US" dirty="0"/>
              <a:t>));</a:t>
            </a:r>
          </a:p>
          <a:p>
            <a:pPr marL="0" indent="0">
              <a:buNone/>
            </a:pPr>
            <a:r>
              <a:rPr lang="en-US" dirty="0"/>
              <a:t>  }</a:t>
            </a:r>
          </a:p>
          <a:p>
            <a:pPr marL="0" indent="0">
              <a:buNone/>
            </a:pPr>
            <a:endParaRPr lang="en-US" dirty="0"/>
          </a:p>
          <a:p>
            <a:pPr marL="0" indent="0">
              <a:buNone/>
            </a:pPr>
            <a:r>
              <a:rPr lang="en-US" dirty="0"/>
              <a:t>  let </a:t>
            </a:r>
            <a:r>
              <a:rPr lang="en-US" dirty="0" err="1"/>
              <a:t>titleElement</a:t>
            </a:r>
            <a:r>
              <a:rPr lang="en-US" dirty="0"/>
              <a:t> = </a:t>
            </a:r>
            <a:r>
              <a:rPr lang="en-US" dirty="0" err="1"/>
              <a:t>document.querySelector</a:t>
            </a:r>
            <a:r>
              <a:rPr lang="en-US" dirty="0"/>
              <a:t>(".</a:t>
            </a:r>
            <a:r>
              <a:rPr lang="en-US" dirty="0" err="1"/>
              <a:t>js</a:t>
            </a:r>
            <a:r>
              <a:rPr lang="en-US" dirty="0"/>
              <a:t>-header-title");</a:t>
            </a:r>
          </a:p>
          <a:p>
            <a:pPr marL="0" indent="0">
              <a:buNone/>
            </a:pPr>
            <a:endParaRPr lang="en-US" dirty="0"/>
          </a:p>
          <a:p>
            <a:pPr marL="0" indent="0">
              <a:buNone/>
            </a:pPr>
            <a:r>
              <a:rPr lang="en-US" dirty="0"/>
              <a:t>  </a:t>
            </a:r>
            <a:r>
              <a:rPr lang="en-US" dirty="0" err="1"/>
              <a:t>async</a:t>
            </a:r>
            <a:r>
              <a:rPr lang="en-US" dirty="0"/>
              <a:t> function </a:t>
            </a:r>
            <a:r>
              <a:rPr lang="en-US" dirty="0" err="1"/>
              <a:t>titleanimation</a:t>
            </a:r>
            <a:r>
              <a:rPr lang="en-US" dirty="0"/>
              <a:t>() {</a:t>
            </a:r>
          </a:p>
          <a:p>
            <a:pPr marL="0" indent="0">
              <a:buNone/>
            </a:pPr>
            <a:r>
              <a:rPr lang="en-US" dirty="0"/>
              <a:t>      if(</a:t>
            </a:r>
            <a:r>
              <a:rPr lang="en-US" dirty="0" err="1"/>
              <a:t>titleElement</a:t>
            </a:r>
            <a:r>
              <a:rPr lang="en-US" dirty="0"/>
              <a:t>) {</a:t>
            </a:r>
          </a:p>
          <a:p>
            <a:pPr marL="0" indent="0">
              <a:buNone/>
            </a:pPr>
            <a:r>
              <a:rPr lang="en-US" dirty="0"/>
              <a:t>          let text = </a:t>
            </a:r>
            <a:r>
              <a:rPr lang="en-US" dirty="0" err="1"/>
              <a:t>titleElement.innerText</a:t>
            </a:r>
            <a:r>
              <a:rPr lang="en-US" dirty="0"/>
              <a:t>;</a:t>
            </a:r>
          </a:p>
          <a:p>
            <a:pPr marL="0" indent="0">
              <a:buNone/>
            </a:pPr>
            <a:r>
              <a:rPr lang="en-US" dirty="0"/>
              <a:t>          </a:t>
            </a:r>
            <a:r>
              <a:rPr lang="en-US" dirty="0" err="1"/>
              <a:t>titleElement.innerText</a:t>
            </a:r>
            <a:r>
              <a:rPr lang="en-US" dirty="0"/>
              <a:t> = "";</a:t>
            </a:r>
          </a:p>
          <a:p>
            <a:pPr marL="0" indent="0">
              <a:buNone/>
            </a:pPr>
            <a:r>
              <a:rPr lang="en-US" dirty="0"/>
              <a:t>          </a:t>
            </a:r>
            <a:r>
              <a:rPr lang="en-US" dirty="0" err="1"/>
              <a:t>titleElement.style.opacity</a:t>
            </a:r>
            <a:r>
              <a:rPr lang="en-US" dirty="0"/>
              <a:t> = 1;</a:t>
            </a:r>
          </a:p>
          <a:p>
            <a:pPr marL="0" indent="0">
              <a:buNone/>
            </a:pPr>
            <a:endParaRPr lang="en-US" dirty="0"/>
          </a:p>
          <a:p>
            <a:pPr marL="0" indent="0">
              <a:buNone/>
            </a:pPr>
            <a:r>
              <a:rPr lang="en-US" dirty="0"/>
              <a:t>          for(let </a:t>
            </a:r>
            <a:r>
              <a:rPr lang="en-US" dirty="0" err="1"/>
              <a:t>i</a:t>
            </a:r>
            <a:r>
              <a:rPr lang="en-US" dirty="0"/>
              <a:t> = 0; </a:t>
            </a:r>
            <a:r>
              <a:rPr lang="en-US" dirty="0" err="1"/>
              <a:t>i</a:t>
            </a:r>
            <a:r>
              <a:rPr lang="en-US" dirty="0"/>
              <a:t> &lt;= </a:t>
            </a:r>
            <a:r>
              <a:rPr lang="en-US" dirty="0" err="1"/>
              <a:t>text.length</a:t>
            </a:r>
            <a:r>
              <a:rPr lang="en-US" dirty="0"/>
              <a:t> - 1; </a:t>
            </a:r>
            <a:r>
              <a:rPr lang="en-US" dirty="0" err="1"/>
              <a:t>i</a:t>
            </a:r>
            <a:r>
              <a:rPr lang="en-US" dirty="0"/>
              <a:t>++) {</a:t>
            </a:r>
          </a:p>
          <a:p>
            <a:pPr marL="0" indent="0">
              <a:buNone/>
            </a:pPr>
            <a:r>
              <a:rPr lang="en-US" dirty="0"/>
              <a:t>              </a:t>
            </a:r>
            <a:r>
              <a:rPr lang="en-US" dirty="0" err="1"/>
              <a:t>titleElement.innerText</a:t>
            </a:r>
            <a:r>
              <a:rPr lang="en-US" dirty="0"/>
              <a:t> = </a:t>
            </a:r>
            <a:r>
              <a:rPr lang="en-US" dirty="0" err="1"/>
              <a:t>titleElement.innerText</a:t>
            </a:r>
            <a:r>
              <a:rPr lang="en-US" dirty="0"/>
              <a:t> + text[</a:t>
            </a:r>
            <a:r>
              <a:rPr lang="en-US" dirty="0" err="1"/>
              <a:t>i</a:t>
            </a:r>
            <a:r>
              <a:rPr lang="en-US" dirty="0"/>
              <a:t>];</a:t>
            </a:r>
          </a:p>
          <a:p>
            <a:pPr marL="0" indent="0">
              <a:buNone/>
            </a:pPr>
            <a:r>
              <a:rPr lang="en-US" dirty="0"/>
              <a:t>              await sleep(50);</a:t>
            </a:r>
          </a:p>
          <a:p>
            <a:pPr marL="0" indent="0">
              <a:buNone/>
            </a:pPr>
            <a:endParaRPr lang="en-US" dirty="0"/>
          </a:p>
          <a:p>
            <a:pPr marL="0" indent="0">
              <a:buNone/>
            </a:pPr>
            <a:r>
              <a:rPr lang="en-US" dirty="0"/>
              <a:t>          }</a:t>
            </a:r>
          </a:p>
          <a:p>
            <a:pPr marL="0" indent="0">
              <a:buNone/>
            </a:pPr>
            <a:r>
              <a:rPr lang="en-US" dirty="0"/>
              <a:t>      }</a:t>
            </a:r>
          </a:p>
          <a:p>
            <a:pPr marL="0" indent="0">
              <a:buNone/>
            </a:pPr>
            <a:r>
              <a:rPr lang="en-US" dirty="0"/>
              <a:t>  }</a:t>
            </a:r>
          </a:p>
          <a:p>
            <a:pPr marL="0" indent="0">
              <a:buNone/>
            </a:pPr>
            <a:endParaRPr lang="en-US" dirty="0"/>
          </a:p>
          <a:p>
            <a:pPr marL="0" indent="0">
              <a:buNone/>
            </a:pPr>
            <a:r>
              <a:rPr lang="en-US" dirty="0"/>
              <a:t>  </a:t>
            </a:r>
            <a:r>
              <a:rPr lang="en-US" dirty="0" err="1"/>
              <a:t>titleanimation</a:t>
            </a:r>
            <a:r>
              <a:rPr lang="en-US" dirty="0"/>
              <a:t>();</a:t>
            </a:r>
          </a:p>
        </p:txBody>
      </p:sp>
    </p:spTree>
    <p:extLst>
      <p:ext uri="{BB962C8B-B14F-4D97-AF65-F5344CB8AC3E}">
        <p14:creationId xmlns:p14="http://schemas.microsoft.com/office/powerpoint/2010/main" val="341712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5B7D-C431-48B5-8375-AD0A80622FE8}"/>
              </a:ext>
            </a:extLst>
          </p:cNvPr>
          <p:cNvSpPr>
            <a:spLocks noGrp="1"/>
          </p:cNvSpPr>
          <p:nvPr>
            <p:ph type="ctrTitle"/>
          </p:nvPr>
        </p:nvSpPr>
        <p:spPr/>
        <p:txBody>
          <a:bodyPr/>
          <a:lstStyle/>
          <a:p>
            <a:r>
              <a:rPr lang="ro-RO" dirty="0"/>
              <a:t>Aplicații adăugate</a:t>
            </a:r>
            <a:endParaRPr lang="ru-RU" dirty="0"/>
          </a:p>
        </p:txBody>
      </p:sp>
    </p:spTree>
    <p:extLst>
      <p:ext uri="{BB962C8B-B14F-4D97-AF65-F5344CB8AC3E}">
        <p14:creationId xmlns:p14="http://schemas.microsoft.com/office/powerpoint/2010/main" val="3823523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CC73-DC69-4A40-8262-6CA3CC23E971}"/>
              </a:ext>
            </a:extLst>
          </p:cNvPr>
          <p:cNvSpPr>
            <a:spLocks noGrp="1"/>
          </p:cNvSpPr>
          <p:nvPr>
            <p:ph type="title"/>
          </p:nvPr>
        </p:nvSpPr>
        <p:spPr/>
        <p:txBody>
          <a:bodyPr/>
          <a:lstStyle/>
          <a:p>
            <a:r>
              <a:rPr lang="ro-RO" dirty="0"/>
              <a:t>1. Video add machine </a:t>
            </a:r>
            <a:r>
              <a:rPr lang="ro-RO" sz="2400" dirty="0"/>
              <a:t>(Jechiu Alexandrina)</a:t>
            </a:r>
            <a:br>
              <a:rPr lang="ru-RU" sz="2400" dirty="0"/>
            </a:br>
            <a:r>
              <a:rPr lang="ro-RO" sz="2400" dirty="0"/>
              <a:t> </a:t>
            </a:r>
            <a:endParaRPr lang="ru-RU" sz="2400" dirty="0"/>
          </a:p>
        </p:txBody>
      </p:sp>
      <p:sp>
        <p:nvSpPr>
          <p:cNvPr id="3" name="Content Placeholder 2">
            <a:extLst>
              <a:ext uri="{FF2B5EF4-FFF2-40B4-BE49-F238E27FC236}">
                <a16:creationId xmlns:a16="http://schemas.microsoft.com/office/drawing/2014/main" id="{086A2511-3607-4D17-8E03-FF56B6F0ED4A}"/>
              </a:ext>
            </a:extLst>
          </p:cNvPr>
          <p:cNvSpPr>
            <a:spLocks noGrp="1"/>
          </p:cNvSpPr>
          <p:nvPr>
            <p:ph idx="1"/>
          </p:nvPr>
        </p:nvSpPr>
        <p:spPr>
          <a:xfrm>
            <a:off x="838200" y="1825625"/>
            <a:ext cx="7364896" cy="4351338"/>
          </a:xfrm>
        </p:spPr>
        <p:txBody>
          <a:bodyPr/>
          <a:lstStyle/>
          <a:p>
            <a:pPr marL="0" indent="0">
              <a:buNone/>
            </a:pPr>
            <a:r>
              <a:rPr lang="ro-RO" dirty="0"/>
              <a:t>Aplicația generează automat sau pot fi personalizate manual filmulețe interactive cu produsele magazinului sau campaniilor existente ce pot fi postate pe paginile de social media a magazinului (Facebook, </a:t>
            </a:r>
            <a:r>
              <a:rPr lang="ro-RO" dirty="0" err="1"/>
              <a:t>Instagram</a:t>
            </a:r>
            <a:r>
              <a:rPr lang="ro-RO" dirty="0"/>
              <a:t>) atât pe </a:t>
            </a:r>
            <a:r>
              <a:rPr lang="ro-RO" dirty="0" err="1"/>
              <a:t>feed</a:t>
            </a:r>
            <a:r>
              <a:rPr lang="ro-RO" dirty="0"/>
              <a:t>, cât și ca </a:t>
            </a:r>
            <a:r>
              <a:rPr lang="ro-RO" dirty="0" err="1"/>
              <a:t>paid</a:t>
            </a:r>
            <a:r>
              <a:rPr lang="ro-RO" dirty="0"/>
              <a:t> </a:t>
            </a:r>
            <a:r>
              <a:rPr lang="ro-RO" dirty="0" err="1"/>
              <a:t>placement</a:t>
            </a:r>
            <a:r>
              <a:rPr lang="ro-RO" dirty="0"/>
              <a:t>.</a:t>
            </a:r>
          </a:p>
          <a:p>
            <a:pPr marL="0" indent="0">
              <a:buNone/>
            </a:pPr>
            <a:r>
              <a:rPr lang="ro-RO" dirty="0"/>
              <a:t>Acestea sunt exemple de video.</a:t>
            </a:r>
          </a:p>
        </p:txBody>
      </p:sp>
      <p:pic>
        <p:nvPicPr>
          <p:cNvPr id="7" name="Picture 6">
            <a:extLst>
              <a:ext uri="{FF2B5EF4-FFF2-40B4-BE49-F238E27FC236}">
                <a16:creationId xmlns:a16="http://schemas.microsoft.com/office/drawing/2014/main" id="{1AC158EC-5E6C-49A9-B534-6047AF67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650" y="3635376"/>
            <a:ext cx="2857500" cy="2857500"/>
          </a:xfrm>
          <a:prstGeom prst="rect">
            <a:avLst/>
          </a:prstGeom>
        </p:spPr>
      </p:pic>
      <p:pic>
        <p:nvPicPr>
          <p:cNvPr id="9" name="Picture 8">
            <a:extLst>
              <a:ext uri="{FF2B5EF4-FFF2-40B4-BE49-F238E27FC236}">
                <a16:creationId xmlns:a16="http://schemas.microsoft.com/office/drawing/2014/main" id="{84730F40-6029-4289-AF9C-9C2FA285F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0" y="365125"/>
            <a:ext cx="2857500" cy="2857500"/>
          </a:xfrm>
          <a:prstGeom prst="rect">
            <a:avLst/>
          </a:prstGeom>
        </p:spPr>
      </p:pic>
    </p:spTree>
    <p:extLst>
      <p:ext uri="{BB962C8B-B14F-4D97-AF65-F5344CB8AC3E}">
        <p14:creationId xmlns:p14="http://schemas.microsoft.com/office/powerpoint/2010/main" val="1493597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512B-E57C-4770-886F-204022FF538E}"/>
              </a:ext>
            </a:extLst>
          </p:cNvPr>
          <p:cNvSpPr>
            <a:spLocks noGrp="1"/>
          </p:cNvSpPr>
          <p:nvPr>
            <p:ph type="title"/>
          </p:nvPr>
        </p:nvSpPr>
        <p:spPr/>
        <p:txBody>
          <a:bodyPr/>
          <a:lstStyle/>
          <a:p>
            <a:r>
              <a:rPr lang="ro-RO" dirty="0"/>
              <a:t>2.</a:t>
            </a:r>
            <a:r>
              <a:rPr lang="en-US" dirty="0"/>
              <a:t> EU Cookie Bar by Booster Apps</a:t>
            </a:r>
            <a:r>
              <a:rPr lang="ro-RO" sz="4400" dirty="0"/>
              <a:t> </a:t>
            </a:r>
            <a:r>
              <a:rPr lang="en-US" sz="2400" dirty="0"/>
              <a:t>(</a:t>
            </a:r>
            <a:r>
              <a:rPr lang="en-US" sz="2400" dirty="0" err="1"/>
              <a:t>Caciuleanu</a:t>
            </a:r>
            <a:r>
              <a:rPr lang="en-US" sz="2400" dirty="0"/>
              <a:t> Ciprian)</a:t>
            </a:r>
            <a:endParaRPr lang="ru-RU" dirty="0"/>
          </a:p>
        </p:txBody>
      </p:sp>
      <p:sp>
        <p:nvSpPr>
          <p:cNvPr id="3" name="Content Placeholder 2">
            <a:extLst>
              <a:ext uri="{FF2B5EF4-FFF2-40B4-BE49-F238E27FC236}">
                <a16:creationId xmlns:a16="http://schemas.microsoft.com/office/drawing/2014/main" id="{AE4FF4FE-5E8A-4506-8E34-D8C979E19975}"/>
              </a:ext>
            </a:extLst>
          </p:cNvPr>
          <p:cNvSpPr>
            <a:spLocks noGrp="1"/>
          </p:cNvSpPr>
          <p:nvPr>
            <p:ph idx="1"/>
          </p:nvPr>
        </p:nvSpPr>
        <p:spPr>
          <a:xfrm>
            <a:off x="838200" y="1817236"/>
            <a:ext cx="3398240" cy="1941032"/>
          </a:xfrm>
        </p:spPr>
        <p:txBody>
          <a:bodyPr>
            <a:normAutofit/>
          </a:bodyPr>
          <a:lstStyle/>
          <a:p>
            <a:pPr marL="0" indent="0">
              <a:buNone/>
            </a:pPr>
            <a:r>
              <a:rPr lang="en-US" dirty="0"/>
              <a:t>Banner care </a:t>
            </a:r>
            <a:r>
              <a:rPr lang="en-US" dirty="0" err="1"/>
              <a:t>informeaza</a:t>
            </a:r>
            <a:r>
              <a:rPr lang="en-US" dirty="0"/>
              <a:t> </a:t>
            </a:r>
            <a:r>
              <a:rPr lang="en-US" dirty="0" err="1"/>
              <a:t>utilizatorii</a:t>
            </a:r>
            <a:r>
              <a:rPr lang="en-US" dirty="0"/>
              <a:t> ca website-ul </a:t>
            </a:r>
            <a:r>
              <a:rPr lang="en-US" dirty="0" err="1"/>
              <a:t>foloseste</a:t>
            </a:r>
            <a:r>
              <a:rPr lang="en-US" dirty="0"/>
              <a:t> cookies.</a:t>
            </a:r>
            <a:endParaRPr lang="ru-RU" dirty="0"/>
          </a:p>
        </p:txBody>
      </p:sp>
      <p:pic>
        <p:nvPicPr>
          <p:cNvPr id="5" name="Picture 4">
            <a:extLst>
              <a:ext uri="{FF2B5EF4-FFF2-40B4-BE49-F238E27FC236}">
                <a16:creationId xmlns:a16="http://schemas.microsoft.com/office/drawing/2014/main" id="{8DBC39CE-90CF-4949-B1EE-5F32F68403C4}"/>
              </a:ext>
            </a:extLst>
          </p:cNvPr>
          <p:cNvPicPr>
            <a:picLocks noChangeAspect="1"/>
          </p:cNvPicPr>
          <p:nvPr/>
        </p:nvPicPr>
        <p:blipFill>
          <a:blip r:embed="rId2"/>
          <a:stretch>
            <a:fillRect/>
          </a:stretch>
        </p:blipFill>
        <p:spPr>
          <a:xfrm>
            <a:off x="1423335" y="5819172"/>
            <a:ext cx="9345329" cy="676369"/>
          </a:xfrm>
          <a:prstGeom prst="rect">
            <a:avLst/>
          </a:prstGeom>
        </p:spPr>
      </p:pic>
      <p:pic>
        <p:nvPicPr>
          <p:cNvPr id="7" name="Picture 6">
            <a:extLst>
              <a:ext uri="{FF2B5EF4-FFF2-40B4-BE49-F238E27FC236}">
                <a16:creationId xmlns:a16="http://schemas.microsoft.com/office/drawing/2014/main" id="{1C3FFD8E-0965-4D2B-9981-11A5FBA5CB44}"/>
              </a:ext>
            </a:extLst>
          </p:cNvPr>
          <p:cNvPicPr>
            <a:picLocks noChangeAspect="1"/>
          </p:cNvPicPr>
          <p:nvPr/>
        </p:nvPicPr>
        <p:blipFill>
          <a:blip r:embed="rId3"/>
          <a:stretch>
            <a:fillRect/>
          </a:stretch>
        </p:blipFill>
        <p:spPr>
          <a:xfrm>
            <a:off x="4236440" y="1690688"/>
            <a:ext cx="7696900" cy="3246630"/>
          </a:xfrm>
          <a:prstGeom prst="rect">
            <a:avLst/>
          </a:prstGeom>
        </p:spPr>
      </p:pic>
      <p:pic>
        <p:nvPicPr>
          <p:cNvPr id="9" name="Picture 8">
            <a:extLst>
              <a:ext uri="{FF2B5EF4-FFF2-40B4-BE49-F238E27FC236}">
                <a16:creationId xmlns:a16="http://schemas.microsoft.com/office/drawing/2014/main" id="{171BD892-01DD-4BBD-B0D0-CB1A8CA6B4C4}"/>
              </a:ext>
            </a:extLst>
          </p:cNvPr>
          <p:cNvPicPr>
            <a:picLocks noChangeAspect="1"/>
          </p:cNvPicPr>
          <p:nvPr/>
        </p:nvPicPr>
        <p:blipFill>
          <a:blip r:embed="rId4"/>
          <a:stretch>
            <a:fillRect/>
          </a:stretch>
        </p:blipFill>
        <p:spPr>
          <a:xfrm>
            <a:off x="838200" y="3751592"/>
            <a:ext cx="2238687" cy="543001"/>
          </a:xfrm>
          <a:prstGeom prst="rect">
            <a:avLst/>
          </a:prstGeom>
        </p:spPr>
      </p:pic>
    </p:spTree>
    <p:extLst>
      <p:ext uri="{BB962C8B-B14F-4D97-AF65-F5344CB8AC3E}">
        <p14:creationId xmlns:p14="http://schemas.microsoft.com/office/powerpoint/2010/main" val="400318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C7FB-9ED8-4521-9481-068EE8AD7733}"/>
              </a:ext>
            </a:extLst>
          </p:cNvPr>
          <p:cNvSpPr>
            <a:spLocks noGrp="1"/>
          </p:cNvSpPr>
          <p:nvPr>
            <p:ph type="title"/>
          </p:nvPr>
        </p:nvSpPr>
        <p:spPr/>
        <p:txBody>
          <a:bodyPr/>
          <a:lstStyle/>
          <a:p>
            <a:r>
              <a:rPr lang="ro-RO" dirty="0"/>
              <a:t>3.</a:t>
            </a:r>
            <a:r>
              <a:rPr lang="en-US" dirty="0"/>
              <a:t>Exit Intent Popup by </a:t>
            </a:r>
            <a:r>
              <a:rPr lang="en-US" dirty="0" err="1"/>
              <a:t>OptiMonk</a:t>
            </a:r>
            <a:endParaRPr lang="ru-RU" dirty="0"/>
          </a:p>
        </p:txBody>
      </p:sp>
      <p:pic>
        <p:nvPicPr>
          <p:cNvPr id="5" name="Content Placeholder 4">
            <a:extLst>
              <a:ext uri="{FF2B5EF4-FFF2-40B4-BE49-F238E27FC236}">
                <a16:creationId xmlns:a16="http://schemas.microsoft.com/office/drawing/2014/main" id="{BC4CD807-5CFF-4A72-A0F2-CE8B91C65A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3706" y="1416223"/>
            <a:ext cx="3261043" cy="5076652"/>
          </a:xfrm>
        </p:spPr>
      </p:pic>
      <p:sp>
        <p:nvSpPr>
          <p:cNvPr id="7" name="TextBox 6">
            <a:extLst>
              <a:ext uri="{FF2B5EF4-FFF2-40B4-BE49-F238E27FC236}">
                <a16:creationId xmlns:a16="http://schemas.microsoft.com/office/drawing/2014/main" id="{1EFDD576-8F3B-4417-867F-7B4D2E5A1E55}"/>
              </a:ext>
            </a:extLst>
          </p:cNvPr>
          <p:cNvSpPr txBox="1"/>
          <p:nvPr/>
        </p:nvSpPr>
        <p:spPr>
          <a:xfrm>
            <a:off x="1241936" y="2106622"/>
            <a:ext cx="5603846" cy="3970318"/>
          </a:xfrm>
          <a:prstGeom prst="rect">
            <a:avLst/>
          </a:prstGeom>
          <a:noFill/>
        </p:spPr>
        <p:txBody>
          <a:bodyPr wrap="square" rtlCol="0">
            <a:spAutoFit/>
          </a:bodyPr>
          <a:lstStyle/>
          <a:p>
            <a:r>
              <a:rPr lang="en-US" sz="2800" dirty="0"/>
              <a:t>	</a:t>
            </a:r>
            <a:r>
              <a:rPr lang="en-US" sz="2800" dirty="0" err="1"/>
              <a:t>Aceast</a:t>
            </a:r>
            <a:r>
              <a:rPr lang="en-GB" sz="2800" dirty="0"/>
              <a:t>ă </a:t>
            </a:r>
            <a:r>
              <a:rPr lang="en-GB" sz="2800" dirty="0" err="1"/>
              <a:t>aplicație</a:t>
            </a:r>
            <a:r>
              <a:rPr lang="en-GB" sz="2800" dirty="0"/>
              <a:t> </a:t>
            </a:r>
            <a:r>
              <a:rPr lang="en-GB" sz="2800" dirty="0" err="1"/>
              <a:t>este</a:t>
            </a:r>
            <a:r>
              <a:rPr lang="en-GB" sz="2800" dirty="0"/>
              <a:t> un set de </a:t>
            </a:r>
            <a:r>
              <a:rPr lang="en-GB" sz="2800" dirty="0" err="1"/>
              <a:t>instrumente</a:t>
            </a:r>
            <a:r>
              <a:rPr lang="en-GB" sz="2800" dirty="0"/>
              <a:t> </a:t>
            </a:r>
            <a:r>
              <a:rPr lang="en-GB" sz="2800" dirty="0" err="1"/>
              <a:t>pentru</a:t>
            </a:r>
            <a:r>
              <a:rPr lang="en-GB" sz="2800" dirty="0"/>
              <a:t> </a:t>
            </a:r>
            <a:r>
              <a:rPr lang="en-GB" sz="2800" dirty="0" err="1"/>
              <a:t>mesaje</a:t>
            </a:r>
            <a:r>
              <a:rPr lang="en-GB" sz="2800" dirty="0"/>
              <a:t> </a:t>
            </a:r>
            <a:r>
              <a:rPr lang="en-GB" sz="2800" dirty="0" err="1"/>
              <a:t>folosit</a:t>
            </a:r>
            <a:r>
              <a:rPr lang="en-GB" sz="2800" dirty="0"/>
              <a:t> </a:t>
            </a:r>
            <a:r>
              <a:rPr lang="en-GB" sz="2800" dirty="0" err="1"/>
              <a:t>pentru</a:t>
            </a:r>
            <a:r>
              <a:rPr lang="en-GB" sz="2800" dirty="0"/>
              <a:t> a </a:t>
            </a:r>
            <a:r>
              <a:rPr lang="en-GB" sz="2800" dirty="0" err="1"/>
              <a:t>îmbunatăți</a:t>
            </a:r>
            <a:r>
              <a:rPr lang="en-GB" sz="2800" dirty="0"/>
              <a:t> </a:t>
            </a:r>
            <a:r>
              <a:rPr lang="en-GB" sz="2800" dirty="0" err="1"/>
              <a:t>conversațiile</a:t>
            </a:r>
            <a:r>
              <a:rPr lang="en-GB" sz="2800" dirty="0"/>
              <a:t> </a:t>
            </a:r>
            <a:r>
              <a:rPr lang="en-GB" sz="2800" dirty="0" err="1"/>
              <a:t>folosind</a:t>
            </a:r>
            <a:r>
              <a:rPr lang="en-GB" sz="2800" dirty="0"/>
              <a:t> </a:t>
            </a:r>
            <a:r>
              <a:rPr lang="en-GB" sz="2800" dirty="0" err="1"/>
              <a:t>ferestre</a:t>
            </a:r>
            <a:r>
              <a:rPr lang="en-GB" sz="2800" dirty="0"/>
              <a:t> pop-up. De </a:t>
            </a:r>
            <a:r>
              <a:rPr lang="en-GB" sz="2800" dirty="0" err="1"/>
              <a:t>exemplu</a:t>
            </a:r>
            <a:r>
              <a:rPr lang="en-GB" sz="2800" dirty="0"/>
              <a:t> se pot </a:t>
            </a:r>
            <a:r>
              <a:rPr lang="en-GB" sz="2800" dirty="0" err="1"/>
              <a:t>recunoaște</a:t>
            </a:r>
            <a:r>
              <a:rPr lang="en-GB" sz="2800" dirty="0"/>
              <a:t> </a:t>
            </a:r>
            <a:r>
              <a:rPr lang="en-GB" sz="2800" dirty="0" err="1"/>
              <a:t>vizitatori</a:t>
            </a:r>
            <a:r>
              <a:rPr lang="en-GB" sz="2800" dirty="0"/>
              <a:t> care </a:t>
            </a:r>
            <a:r>
              <a:rPr lang="en-GB" sz="2800" dirty="0" err="1"/>
              <a:t>revin</a:t>
            </a:r>
            <a:r>
              <a:rPr lang="en-GB" sz="2800" dirty="0"/>
              <a:t> pe site </a:t>
            </a:r>
            <a:r>
              <a:rPr lang="en-GB" sz="2800" dirty="0" err="1"/>
              <a:t>sau</a:t>
            </a:r>
            <a:r>
              <a:rPr lang="en-GB" sz="2800" dirty="0"/>
              <a:t> </a:t>
            </a:r>
            <a:r>
              <a:rPr lang="en-GB" sz="2800" dirty="0" err="1"/>
              <a:t>utilizatori</a:t>
            </a:r>
            <a:r>
              <a:rPr lang="en-GB" sz="2800" dirty="0"/>
              <a:t> </a:t>
            </a:r>
            <a:r>
              <a:rPr lang="en-GB" sz="2800" dirty="0" err="1"/>
              <a:t>noi</a:t>
            </a:r>
            <a:r>
              <a:rPr lang="en-GB" sz="2800" dirty="0"/>
              <a:t>. </a:t>
            </a:r>
            <a:r>
              <a:rPr lang="en-GB" sz="2800" dirty="0" err="1"/>
              <a:t>Astfel</a:t>
            </a:r>
            <a:r>
              <a:rPr lang="en-GB" sz="2800" dirty="0"/>
              <a:t> le </a:t>
            </a:r>
            <a:r>
              <a:rPr lang="en-GB" sz="2800" dirty="0" err="1"/>
              <a:t>putem</a:t>
            </a:r>
            <a:r>
              <a:rPr lang="en-GB" sz="2800" dirty="0"/>
              <a:t> </a:t>
            </a:r>
            <a:r>
              <a:rPr lang="en-GB" sz="2800" dirty="0" err="1"/>
              <a:t>capta</a:t>
            </a:r>
            <a:r>
              <a:rPr lang="en-GB" sz="2800" dirty="0"/>
              <a:t> </a:t>
            </a:r>
            <a:r>
              <a:rPr lang="en-GB" sz="2800" dirty="0" err="1"/>
              <a:t>atenția</a:t>
            </a:r>
            <a:r>
              <a:rPr lang="en-GB" sz="2800" dirty="0"/>
              <a:t> </a:t>
            </a:r>
            <a:r>
              <a:rPr lang="en-GB" sz="2800" dirty="0" err="1"/>
              <a:t>și</a:t>
            </a:r>
            <a:r>
              <a:rPr lang="en-GB" sz="2800" dirty="0"/>
              <a:t> </a:t>
            </a:r>
            <a:r>
              <a:rPr lang="en-GB" sz="2800" dirty="0" err="1"/>
              <a:t>să</a:t>
            </a:r>
            <a:r>
              <a:rPr lang="en-GB" sz="2800" dirty="0"/>
              <a:t> le </a:t>
            </a:r>
            <a:r>
              <a:rPr lang="en-GB" sz="2800" dirty="0" err="1"/>
              <a:t>trimitem</a:t>
            </a:r>
            <a:r>
              <a:rPr lang="en-GB" sz="2800" dirty="0"/>
              <a:t> </a:t>
            </a:r>
            <a:r>
              <a:rPr lang="en-GB" sz="2800" dirty="0" err="1"/>
              <a:t>vizitatorilor</a:t>
            </a:r>
            <a:r>
              <a:rPr lang="en-GB" sz="2800" dirty="0"/>
              <a:t> </a:t>
            </a:r>
            <a:r>
              <a:rPr lang="en-GB" sz="2800" dirty="0" err="1"/>
              <a:t>mesaje</a:t>
            </a:r>
            <a:r>
              <a:rPr lang="en-GB" sz="2800" dirty="0"/>
              <a:t> </a:t>
            </a:r>
            <a:r>
              <a:rPr lang="en-GB" sz="2800" dirty="0" err="1"/>
              <a:t>directe</a:t>
            </a:r>
            <a:r>
              <a:rPr lang="en-GB" sz="2800" dirty="0"/>
              <a:t>, </a:t>
            </a:r>
            <a:r>
              <a:rPr lang="en-GB" sz="2800" dirty="0" err="1"/>
              <a:t>personalizate</a:t>
            </a:r>
            <a:r>
              <a:rPr lang="en-GB" sz="2800" dirty="0"/>
              <a:t>.</a:t>
            </a:r>
            <a:endParaRPr lang="ro-RO" sz="2800" dirty="0"/>
          </a:p>
        </p:txBody>
      </p:sp>
    </p:spTree>
    <p:extLst>
      <p:ext uri="{BB962C8B-B14F-4D97-AF65-F5344CB8AC3E}">
        <p14:creationId xmlns:p14="http://schemas.microsoft.com/office/powerpoint/2010/main" val="2199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5A45-779F-4BBC-81DC-4310B39949CD}"/>
              </a:ext>
            </a:extLst>
          </p:cNvPr>
          <p:cNvSpPr>
            <a:spLocks noGrp="1"/>
          </p:cNvSpPr>
          <p:nvPr>
            <p:ph type="title"/>
          </p:nvPr>
        </p:nvSpPr>
        <p:spPr/>
        <p:txBody>
          <a:bodyPr/>
          <a:lstStyle/>
          <a:p>
            <a:r>
              <a:rPr lang="ro-RO" dirty="0"/>
              <a:t>4. </a:t>
            </a:r>
            <a:r>
              <a:rPr lang="en-US" dirty="0"/>
              <a:t>Free Shipping Bar</a:t>
            </a:r>
            <a:r>
              <a:rPr lang="ro-RO" dirty="0"/>
              <a:t> </a:t>
            </a:r>
            <a:r>
              <a:rPr lang="ro-RO" sz="2400" dirty="0"/>
              <a:t>(Pușcaș Andrei)</a:t>
            </a:r>
            <a:endParaRPr lang="ru-RU" dirty="0"/>
          </a:p>
        </p:txBody>
      </p:sp>
      <p:sp>
        <p:nvSpPr>
          <p:cNvPr id="3" name="Content Placeholder 2">
            <a:extLst>
              <a:ext uri="{FF2B5EF4-FFF2-40B4-BE49-F238E27FC236}">
                <a16:creationId xmlns:a16="http://schemas.microsoft.com/office/drawing/2014/main" id="{3CB9F7AB-F3CC-461F-B281-2BBFA4D8D1FD}"/>
              </a:ext>
            </a:extLst>
          </p:cNvPr>
          <p:cNvSpPr>
            <a:spLocks noGrp="1"/>
          </p:cNvSpPr>
          <p:nvPr>
            <p:ph idx="1"/>
          </p:nvPr>
        </p:nvSpPr>
        <p:spPr>
          <a:xfrm>
            <a:off x="838199" y="3178629"/>
            <a:ext cx="10752909" cy="3230880"/>
          </a:xfrm>
        </p:spPr>
        <p:txBody>
          <a:bodyPr>
            <a:normAutofit lnSpcReduction="10000"/>
          </a:bodyPr>
          <a:lstStyle/>
          <a:p>
            <a:pPr marL="0" indent="0" algn="just">
              <a:buNone/>
            </a:pPr>
            <a:r>
              <a:rPr lang="ro-RO" dirty="0"/>
              <a:t>	</a:t>
            </a:r>
            <a:r>
              <a:rPr lang="en-US" dirty="0"/>
              <a:t>A</a:t>
            </a:r>
            <a:r>
              <a:rPr lang="ro-RO" dirty="0"/>
              <a:t>ceastă aplicație permite crearea unei sau mai multe bare, care indică asupra îndeplinirii unor condiții și remunerarea pentru îndeplinirea lor. În cazul dat am ales un prag de 100</a:t>
            </a:r>
            <a:r>
              <a:rPr lang="en-US" dirty="0"/>
              <a:t>€</a:t>
            </a:r>
            <a:r>
              <a:rPr lang="ro-RO" dirty="0"/>
              <a:t>, iar la momentul în care clientul va avea o cumpăratură ce excede prețul dat, va beneficia de o livrare gratuită a bunurilor comandate și totodată textul afișat se va schimba într-un fel de confirmare a acestui lucru. Suma depinde de produsele adăugate în coș și se actualizează mereu. Bara poate fi personalizată în diverse moduri , începând de la culoare și până la tematici concrete (vară, Crăciun, Paște, etc.).</a:t>
            </a:r>
            <a:endParaRPr lang="ru-RU" dirty="0"/>
          </a:p>
        </p:txBody>
      </p:sp>
      <p:pic>
        <p:nvPicPr>
          <p:cNvPr id="4" name="Picture 3"/>
          <p:cNvPicPr>
            <a:picLocks noChangeAspect="1"/>
          </p:cNvPicPr>
          <p:nvPr/>
        </p:nvPicPr>
        <p:blipFill>
          <a:blip r:embed="rId2"/>
          <a:stretch>
            <a:fillRect/>
          </a:stretch>
        </p:blipFill>
        <p:spPr>
          <a:xfrm>
            <a:off x="1863634" y="1690688"/>
            <a:ext cx="8464732" cy="1303311"/>
          </a:xfrm>
          <a:prstGeom prst="rect">
            <a:avLst/>
          </a:prstGeom>
        </p:spPr>
      </p:pic>
    </p:spTree>
    <p:extLst>
      <p:ext uri="{BB962C8B-B14F-4D97-AF65-F5344CB8AC3E}">
        <p14:creationId xmlns:p14="http://schemas.microsoft.com/office/powerpoint/2010/main" val="2109222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0C29F-D5CB-4355-BC64-A37087D9E90B}"/>
              </a:ext>
            </a:extLst>
          </p:cNvPr>
          <p:cNvSpPr>
            <a:spLocks noGrp="1"/>
          </p:cNvSpPr>
          <p:nvPr>
            <p:ph type="ctrTitle"/>
          </p:nvPr>
        </p:nvSpPr>
        <p:spPr/>
        <p:txBody>
          <a:bodyPr/>
          <a:lstStyle/>
          <a:p>
            <a:r>
              <a:rPr lang="ro-RO" dirty="0"/>
              <a:t>Elemente interesante de CSS</a:t>
            </a:r>
            <a:endParaRPr lang="ru-RU" dirty="0"/>
          </a:p>
        </p:txBody>
      </p:sp>
      <p:sp>
        <p:nvSpPr>
          <p:cNvPr id="5" name="Subtitle 4">
            <a:extLst>
              <a:ext uri="{FF2B5EF4-FFF2-40B4-BE49-F238E27FC236}">
                <a16:creationId xmlns:a16="http://schemas.microsoft.com/office/drawing/2014/main" id="{F45AD5A8-6628-416E-9752-5597FA7A4A18}"/>
              </a:ext>
            </a:extLst>
          </p:cNvPr>
          <p:cNvSpPr>
            <a:spLocks noGrp="1"/>
          </p:cNvSpPr>
          <p:nvPr>
            <p:ph type="subTitle" idx="1"/>
          </p:nvPr>
        </p:nvSpPr>
        <p:spPr/>
        <p:txBody>
          <a:bodyPr/>
          <a:lstStyle/>
          <a:p>
            <a:pPr algn="r"/>
            <a:endParaRPr lang="ro-RO" dirty="0"/>
          </a:p>
          <a:p>
            <a:pPr algn="r"/>
            <a:r>
              <a:rPr lang="ro-RO" dirty="0" err="1"/>
              <a:t>Jechiu</a:t>
            </a:r>
            <a:r>
              <a:rPr lang="ro-RO" dirty="0"/>
              <a:t> Alexandrina</a:t>
            </a:r>
            <a:endParaRPr lang="ru-RU" dirty="0"/>
          </a:p>
        </p:txBody>
      </p:sp>
    </p:spTree>
    <p:extLst>
      <p:ext uri="{BB962C8B-B14F-4D97-AF65-F5344CB8AC3E}">
        <p14:creationId xmlns:p14="http://schemas.microsoft.com/office/powerpoint/2010/main" val="3564819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1909</Words>
  <Application>Microsoft Office PowerPoint</Application>
  <PresentationFormat>Widescreen</PresentationFormat>
  <Paragraphs>307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Proiect Shopify</vt:lpstr>
      <vt:lpstr>Date generale</vt:lpstr>
      <vt:lpstr>Informații generale despre magazin</vt:lpstr>
      <vt:lpstr>Aplicații adăugate</vt:lpstr>
      <vt:lpstr>1. Video add machine (Jechiu Alexandrina)  </vt:lpstr>
      <vt:lpstr>2. EU Cookie Bar by Booster Apps (Caciuleanu Ciprian)</vt:lpstr>
      <vt:lpstr>3.Exit Intent Popup by OptiMonk</vt:lpstr>
      <vt:lpstr>4. Free Shipping Bar (Pușcaș Andrei)</vt:lpstr>
      <vt:lpstr>Elemente interesante de CSS</vt:lpstr>
      <vt:lpstr>Banner cu un mesaj care alternează color text si background color între ele la un interval de timp</vt:lpstr>
      <vt:lpstr>Personalizare scrollbar</vt:lpstr>
      <vt:lpstr>Elemente interesante de CSS</vt:lpstr>
      <vt:lpstr>Animatie bara de navigare</vt:lpstr>
      <vt:lpstr>Background pentru o imagine rotunda on hover</vt:lpstr>
      <vt:lpstr>Elemente interesante de CSS</vt:lpstr>
      <vt:lpstr>Adăugare imagine în background-ul porțiunii de completare a paginii contact</vt:lpstr>
      <vt:lpstr>Modificarea stelelor pentru ratingul utilizatorilor</vt:lpstr>
      <vt:lpstr>Elemente interesante de CSS</vt:lpstr>
      <vt:lpstr>Personalizare arrow-up</vt:lpstr>
      <vt:lpstr>Animarea blocurilor cu produse când apar pe pagină</vt:lpstr>
      <vt:lpstr>Elemente interesante de JavaScript</vt:lpstr>
      <vt:lpstr>Un anunț publicitar care poate fi închis și peste un interval de timp apare din nou</vt:lpstr>
      <vt:lpstr>După un interval de timp de inactivitate apare o fereastră de alert care afișează un mesaj</vt:lpstr>
      <vt:lpstr>Elemente interesante de JavaScript</vt:lpstr>
      <vt:lpstr>Hiding “Follow Us” text if there are no social media links specified</vt:lpstr>
      <vt:lpstr>Elemente interesante de JavaScript</vt:lpstr>
      <vt:lpstr>Funcție bifare steluțe utilizator în momentul în care se face click pe una dintre ele.</vt:lpstr>
      <vt:lpstr>După ce un utilizator va da submit după completarea contactului, va primi o notificare.</vt:lpstr>
      <vt:lpstr>Elemente interesante de JavaScript</vt:lpstr>
      <vt:lpstr>Crearea unei săgeți care permite revenirea în antetul paginii</vt:lpstr>
      <vt:lpstr>Animarea titlului paginii care face ca literele titlului să apară consecvent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Sport Store</dc:title>
  <dc:creator>JECHIU A. ALEXANDRINA</dc:creator>
  <cp:lastModifiedBy>JECHIU A. ALEXANDRINA</cp:lastModifiedBy>
  <cp:revision>27</cp:revision>
  <dcterms:created xsi:type="dcterms:W3CDTF">2022-01-07T13:48:46Z</dcterms:created>
  <dcterms:modified xsi:type="dcterms:W3CDTF">2022-01-13T20:20:59Z</dcterms:modified>
</cp:coreProperties>
</file>