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12" r:id="rId6"/>
    <p:sldId id="346" r:id="rId7"/>
    <p:sldId id="313" r:id="rId8"/>
    <p:sldId id="318" r:id="rId9"/>
    <p:sldId id="319" r:id="rId10"/>
    <p:sldId id="315" r:id="rId11"/>
    <p:sldId id="316" r:id="rId12"/>
    <p:sldId id="320" r:id="rId13"/>
    <p:sldId id="321" r:id="rId14"/>
    <p:sldId id="322" r:id="rId15"/>
    <p:sldId id="334" r:id="rId16"/>
    <p:sldId id="335" r:id="rId17"/>
    <p:sldId id="324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4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2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about:blank" TargetMode="External"/></Relationships>
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32411-73E9-4F07-A07A-14BEE3DFB4B0}"/>
              </a:ext>
            </a:extLst>
          </p:cNvPr>
          <p:cNvSpPr/>
          <p:nvPr/>
        </p:nvSpPr>
        <p:spPr>
          <a:xfrm>
            <a:off x="-95767" y="1790016"/>
            <a:ext cx="48458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ECHIPA MTMB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02F12-0D29-44F5-B04E-833F11B46EBD}"/>
              </a:ext>
            </a:extLst>
          </p:cNvPr>
          <p:cNvSpPr/>
          <p:nvPr/>
        </p:nvSpPr>
        <p:spPr>
          <a:xfrm>
            <a:off x="-191534" y="2722580"/>
            <a:ext cx="484583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GRUPA IE34</a:t>
            </a:r>
          </a:p>
          <a:p>
            <a:pPr algn="ctr"/>
            <a:r>
              <a:rPr lang="en-US" sz="2400" b="1" dirty="0" err="1">
                <a:ln/>
                <a:solidFill>
                  <a:schemeClr val="accent4"/>
                </a:solidFill>
              </a:rPr>
              <a:t>Burdea</a:t>
            </a:r>
            <a:r>
              <a:rPr lang="en-US" sz="2400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Andreea-Paraschiva</a:t>
            </a:r>
            <a:endParaRPr lang="en-US" sz="24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n-US" sz="2400" b="1" dirty="0" err="1">
                <a:ln/>
                <a:solidFill>
                  <a:schemeClr val="accent4"/>
                </a:solidFill>
              </a:rPr>
              <a:t>Marcu</a:t>
            </a:r>
            <a:r>
              <a:rPr lang="en-US" sz="2400" b="1" dirty="0">
                <a:ln/>
                <a:solidFill>
                  <a:schemeClr val="accent4"/>
                </a:solidFill>
              </a:rPr>
              <a:t> Marta</a:t>
            </a:r>
          </a:p>
          <a:p>
            <a:pPr algn="ctr"/>
            <a:r>
              <a:rPr lang="en-US" sz="2400" b="1" dirty="0">
                <a:ln/>
                <a:solidFill>
                  <a:schemeClr val="accent4"/>
                </a:solidFill>
              </a:rPr>
              <a:t>Maxim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Ioana-Gabriela</a:t>
            </a:r>
            <a:endParaRPr lang="en-US" sz="24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n-US" sz="2400" b="1" dirty="0" err="1">
                <a:ln/>
                <a:solidFill>
                  <a:schemeClr val="accent4"/>
                </a:solidFill>
              </a:rPr>
              <a:t>Tofan</a:t>
            </a:r>
            <a:r>
              <a:rPr lang="en-US" sz="2400" b="1" dirty="0">
                <a:ln/>
                <a:solidFill>
                  <a:schemeClr val="accent4"/>
                </a:solidFill>
              </a:rPr>
              <a:t> Andrei-Alin</a:t>
            </a:r>
            <a:endParaRPr lang="en-US" sz="4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7" y="248478"/>
            <a:ext cx="11870266" cy="6361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-278612" y="361342"/>
            <a:ext cx="126984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APLICAȚIA FACEBOOK API  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7EE472-AFA4-441C-B170-38103F3963A8}"/>
              </a:ext>
            </a:extLst>
          </p:cNvPr>
          <p:cNvSpPr/>
          <p:nvPr/>
        </p:nvSpPr>
        <p:spPr>
          <a:xfrm>
            <a:off x="-131292" y="1260227"/>
            <a:ext cx="12698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Student: Maxim </a:t>
            </a:r>
            <a:r>
              <a:rPr lang="ro-RO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Ioana-Gabriela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1CCBA-51CC-4551-83EB-0662C45E14AC}"/>
              </a:ext>
            </a:extLst>
          </p:cNvPr>
          <p:cNvSpPr/>
          <p:nvPr/>
        </p:nvSpPr>
        <p:spPr>
          <a:xfrm>
            <a:off x="717452" y="1972384"/>
            <a:ext cx="110009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63EB72-A208-4C91-9D79-1C6D90938EE7}"/>
              </a:ext>
            </a:extLst>
          </p:cNvPr>
          <p:cNvSpPr/>
          <p:nvPr/>
        </p:nvSpPr>
        <p:spPr>
          <a:xfrm>
            <a:off x="93487" y="3828975"/>
            <a:ext cx="6119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4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Printre </a:t>
            </a:r>
            <a:r>
              <a:rPr lang="ro-RO" sz="2400" i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r>
              <a:rPr lang="ro-RO" sz="24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numără posibilitatea de a vinde de oriunde cu noile magazine Facebook, de a vinde produse cu ajutorul extensiei </a:t>
            </a:r>
            <a:r>
              <a:rPr lang="ro-RO" sz="240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o-RO" sz="24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Shopping (prin etichetarea în postări și povești), precum și de a oportunitatea de a crea anunțuri gratuite și plătite. </a:t>
            </a:r>
          </a:p>
          <a:p>
            <a:pPr algn="ctr"/>
            <a:endParaRPr lang="ro-RO" sz="2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F9590EC1-D610-4546-B654-1F1C19C77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47"/>
          <a:stretch/>
        </p:blipFill>
        <p:spPr bwMode="auto">
          <a:xfrm>
            <a:off x="6218807" y="3828975"/>
            <a:ext cx="5622388" cy="2419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F9A947-F17A-4E2E-BBA9-354901C72208}"/>
              </a:ext>
            </a:extLst>
          </p:cNvPr>
          <p:cNvSpPr/>
          <p:nvPr/>
        </p:nvSpPr>
        <p:spPr>
          <a:xfrm>
            <a:off x="12660" y="1868261"/>
            <a:ext cx="1217932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Aplicația implementată oferă instrumente necesare pentru a vinde și a comercializa cu succes pe platformele de socializare de tip Facebook și </a:t>
            </a:r>
            <a:r>
              <a:rPr lang="ro-RO" sz="280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 sincronizarea cu </a:t>
            </a:r>
            <a:r>
              <a:rPr lang="ro-RO" sz="2800" i="1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Shopify</a:t>
            </a:r>
            <a:r>
              <a:rPr lang="ro-RO" sz="2800" i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catalogul de produse se va modifica automat în aplicațiile mai sus menționate. </a:t>
            </a: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7250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7" y="248478"/>
            <a:ext cx="11870266" cy="6361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-278612" y="361342"/>
            <a:ext cx="12698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APLICAȚIA FREE SHIPPING BAR 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7EE472-AFA4-441C-B170-38103F3963A8}"/>
              </a:ext>
            </a:extLst>
          </p:cNvPr>
          <p:cNvSpPr/>
          <p:nvPr/>
        </p:nvSpPr>
        <p:spPr>
          <a:xfrm>
            <a:off x="-253212" y="1200686"/>
            <a:ext cx="12698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Student: Tofan Andrei-Alin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1CCBA-51CC-4551-83EB-0662C45E14AC}"/>
              </a:ext>
            </a:extLst>
          </p:cNvPr>
          <p:cNvSpPr/>
          <p:nvPr/>
        </p:nvSpPr>
        <p:spPr>
          <a:xfrm>
            <a:off x="717452" y="1972384"/>
            <a:ext cx="110009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471D32-7B04-4408-87ED-0D52E403A0C5}"/>
              </a:ext>
            </a:extLst>
          </p:cNvPr>
          <p:cNvSpPr/>
          <p:nvPr/>
        </p:nvSpPr>
        <p:spPr>
          <a:xfrm>
            <a:off x="404707" y="1723906"/>
            <a:ext cx="11106789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ajutorul aplicației se generează promoții ce țin de livrarea produselor. </a:t>
            </a:r>
          </a:p>
          <a:p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de exemplu: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DDAA9B-8ECE-4FAF-ABE2-99E60E3206AC}"/>
              </a:ext>
            </a:extLst>
          </p:cNvPr>
          <p:cNvSpPr/>
          <p:nvPr/>
        </p:nvSpPr>
        <p:spPr>
          <a:xfrm>
            <a:off x="430107" y="2736429"/>
            <a:ext cx="7359660" cy="43411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ro-RO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ro-RO" sz="24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ișarea de oferte de transport gratuit,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ro-RO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Afișarea de mesaje progresive în momentul adăugării mai multor articole în coșul de cumpărături,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ro-RO" sz="2400" dirty="0">
                <a:ln/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Afișarea unui mesaj de felicitare a clienților la primirea ofertei de transport gratuit,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ro-RO" sz="2400" dirty="0">
                <a:ln/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Urmărirea performanțelor fiecărei bare personalizate pentru a observa care dintre acestea generează un volum mai mare de vânzări.</a:t>
            </a:r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6B89120-A88A-4B88-8A66-9ACB2A761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99" y="2516621"/>
            <a:ext cx="3284211" cy="3284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288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58" y="1166989"/>
            <a:ext cx="9702800" cy="332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1059116" y="1396415"/>
            <a:ext cx="988828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PREZENTAREA</a:t>
            </a:r>
          </a:p>
          <a:p>
            <a:pPr algn="ctr"/>
            <a:r>
              <a:rPr lang="ro-RO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SEGMENTELOR DE</a:t>
            </a:r>
          </a:p>
          <a:p>
            <a:pPr algn="ctr"/>
            <a:r>
              <a:rPr lang="ro-RO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6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COD CSS</a:t>
            </a:r>
            <a:endParaRPr lang="en-US" sz="60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50457-F6C8-4F2F-843C-3375EDCC1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28" y="5285345"/>
            <a:ext cx="7972544" cy="1198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30611D-94A2-4F41-A9B7-AA240F33ADD2}"/>
              </a:ext>
            </a:extLst>
          </p:cNvPr>
          <p:cNvSpPr txBox="1"/>
          <p:nvPr/>
        </p:nvSpPr>
        <p:spPr>
          <a:xfrm>
            <a:off x="2582333" y="5380672"/>
            <a:ext cx="70273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TOTALITATEA FUNCȚIILOR SE REGĂSESC ÎN SHOPIFY ÎN MENIUL </a:t>
            </a:r>
            <a:r>
              <a:rPr lang="ro-RO" sz="1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ro-RO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SUB FORMATUL: </a:t>
            </a:r>
          </a:p>
          <a:p>
            <a:pPr algn="ctr"/>
            <a:r>
              <a:rPr lang="ro-RO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css*NumeStudent*.css</a:t>
            </a:r>
            <a:endParaRPr lang="ro-RO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7544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8" y="573255"/>
            <a:ext cx="10989732" cy="59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2040833" y="785409"/>
            <a:ext cx="81103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6A5E1E-0E05-4A49-B799-643C4D3050B5}"/>
              </a:ext>
            </a:extLst>
          </p:cNvPr>
          <p:cNvSpPr/>
          <p:nvPr/>
        </p:nvSpPr>
        <p:spPr>
          <a:xfrm>
            <a:off x="2338373" y="3192625"/>
            <a:ext cx="72549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458E1-4A26-4F6A-A06B-DBD1956C17FC}"/>
              </a:ext>
            </a:extLst>
          </p:cNvPr>
          <p:cNvSpPr/>
          <p:nvPr/>
        </p:nvSpPr>
        <p:spPr>
          <a:xfrm>
            <a:off x="1607378" y="573255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Burdea Andreea-Paraschiva 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F5B39EDE-B6C7-49A4-916C-6203AA747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1" b="38342"/>
          <a:stretch/>
        </p:blipFill>
        <p:spPr bwMode="auto">
          <a:xfrm>
            <a:off x="641798" y="2643478"/>
            <a:ext cx="7509592" cy="338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500F6A-BB90-48CF-BCE3-047FC7EBF5D3}"/>
              </a:ext>
            </a:extLst>
          </p:cNvPr>
          <p:cNvSpPr/>
          <p:nvPr/>
        </p:nvSpPr>
        <p:spPr>
          <a:xfrm>
            <a:off x="1107439" y="1708739"/>
            <a:ext cx="7596294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BUTONUL VIZITATORI – aspect  </a:t>
            </a:r>
            <a:endParaRPr lang="ro-RO" sz="4000" b="1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C7647BA7-6764-45F3-B2D4-FB1A05048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211" y="3887257"/>
            <a:ext cx="2272021" cy="690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D33190E4-FAF3-4396-8E93-3F87B38FD447}"/>
              </a:ext>
            </a:extLst>
          </p:cNvPr>
          <p:cNvSpPr/>
          <p:nvPr/>
        </p:nvSpPr>
        <p:spPr>
          <a:xfrm>
            <a:off x="8245552" y="4119387"/>
            <a:ext cx="640362" cy="273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6890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8" y="573255"/>
            <a:ext cx="10989732" cy="59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2040833" y="785409"/>
            <a:ext cx="81103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6A5E1E-0E05-4A49-B799-643C4D3050B5}"/>
              </a:ext>
            </a:extLst>
          </p:cNvPr>
          <p:cNvSpPr/>
          <p:nvPr/>
        </p:nvSpPr>
        <p:spPr>
          <a:xfrm>
            <a:off x="2338373" y="3192625"/>
            <a:ext cx="72549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458E1-4A26-4F6A-A06B-DBD1956C17FC}"/>
              </a:ext>
            </a:extLst>
          </p:cNvPr>
          <p:cNvSpPr/>
          <p:nvPr/>
        </p:nvSpPr>
        <p:spPr>
          <a:xfrm>
            <a:off x="1607378" y="573255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Burdea Andreea-Paraschiva 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00F6A-BB90-48CF-BCE3-047FC7EBF5D3}"/>
              </a:ext>
            </a:extLst>
          </p:cNvPr>
          <p:cNvSpPr/>
          <p:nvPr/>
        </p:nvSpPr>
        <p:spPr>
          <a:xfrm>
            <a:off x="3024619" y="1506969"/>
            <a:ext cx="6105049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EFECT TEXT</a:t>
            </a:r>
            <a:endParaRPr lang="ro-RO" sz="4000" b="1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4" name="Picture 6" descr="image">
            <a:extLst>
              <a:ext uri="{FF2B5EF4-FFF2-40B4-BE49-F238E27FC236}">
                <a16:creationId xmlns:a16="http://schemas.microsoft.com/office/drawing/2014/main" id="{68FBA08F-3A77-4ECF-8F71-E7B14E30E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9" y="2242529"/>
            <a:ext cx="4835897" cy="399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mage">
            <a:extLst>
              <a:ext uri="{FF2B5EF4-FFF2-40B4-BE49-F238E27FC236}">
                <a16:creationId xmlns:a16="http://schemas.microsoft.com/office/drawing/2014/main" id="{6128A78A-072E-46FD-B9F4-7C43AC4EB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r="76763"/>
          <a:stretch/>
        </p:blipFill>
        <p:spPr bwMode="auto">
          <a:xfrm>
            <a:off x="6977045" y="3254795"/>
            <a:ext cx="4260563" cy="1537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4429312B-1FCC-4138-BF27-E5F0DF0CFC4D}"/>
              </a:ext>
            </a:extLst>
          </p:cNvPr>
          <p:cNvSpPr/>
          <p:nvPr/>
        </p:nvSpPr>
        <p:spPr>
          <a:xfrm>
            <a:off x="6070805" y="3875147"/>
            <a:ext cx="640362" cy="273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3665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75" y="440297"/>
            <a:ext cx="10989732" cy="59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2040833" y="785409"/>
            <a:ext cx="81103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6A5E1E-0E05-4A49-B799-643C4D3050B5}"/>
              </a:ext>
            </a:extLst>
          </p:cNvPr>
          <p:cNvSpPr/>
          <p:nvPr/>
        </p:nvSpPr>
        <p:spPr>
          <a:xfrm>
            <a:off x="2338373" y="3192625"/>
            <a:ext cx="72549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458E1-4A26-4F6A-A06B-DBD1956C17FC}"/>
              </a:ext>
            </a:extLst>
          </p:cNvPr>
          <p:cNvSpPr/>
          <p:nvPr/>
        </p:nvSpPr>
        <p:spPr>
          <a:xfrm>
            <a:off x="1607378" y="573255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Burdea Andreea-Paraschiva 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00F6A-BB90-48CF-BCE3-047FC7EBF5D3}"/>
              </a:ext>
            </a:extLst>
          </p:cNvPr>
          <p:cNvSpPr/>
          <p:nvPr/>
        </p:nvSpPr>
        <p:spPr>
          <a:xfrm>
            <a:off x="2715834" y="1554850"/>
            <a:ext cx="7254943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EFECT CURCUBEU TEXT</a:t>
            </a:r>
            <a:endParaRPr lang="ro-RO" sz="4000" b="1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4429312B-1FCC-4138-BF27-E5F0DF0CFC4D}"/>
              </a:ext>
            </a:extLst>
          </p:cNvPr>
          <p:cNvSpPr/>
          <p:nvPr/>
        </p:nvSpPr>
        <p:spPr>
          <a:xfrm>
            <a:off x="6189367" y="3855824"/>
            <a:ext cx="640362" cy="273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image">
            <a:extLst>
              <a:ext uri="{FF2B5EF4-FFF2-40B4-BE49-F238E27FC236}">
                <a16:creationId xmlns:a16="http://schemas.microsoft.com/office/drawing/2014/main" id="{82F6F8DA-6BE0-4A70-85B4-D45587575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18" y="2632385"/>
            <a:ext cx="5484687" cy="2887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">
            <a:extLst>
              <a:ext uri="{FF2B5EF4-FFF2-40B4-BE49-F238E27FC236}">
                <a16:creationId xmlns:a16="http://schemas.microsoft.com/office/drawing/2014/main" id="{0D7A2380-C039-49CE-8E1D-1C0BD86A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80" y="3277276"/>
            <a:ext cx="4472151" cy="1417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4877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75" y="440297"/>
            <a:ext cx="10989732" cy="59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2040833" y="785409"/>
            <a:ext cx="81103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6A5E1E-0E05-4A49-B799-643C4D3050B5}"/>
              </a:ext>
            </a:extLst>
          </p:cNvPr>
          <p:cNvSpPr/>
          <p:nvPr/>
        </p:nvSpPr>
        <p:spPr>
          <a:xfrm>
            <a:off x="2338373" y="3192625"/>
            <a:ext cx="72549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458E1-4A26-4F6A-A06B-DBD1956C17FC}"/>
              </a:ext>
            </a:extLst>
          </p:cNvPr>
          <p:cNvSpPr/>
          <p:nvPr/>
        </p:nvSpPr>
        <p:spPr>
          <a:xfrm>
            <a:off x="1607378" y="573255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Marcu Marta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00F6A-BB90-48CF-BCE3-047FC7EBF5D3}"/>
              </a:ext>
            </a:extLst>
          </p:cNvPr>
          <p:cNvSpPr/>
          <p:nvPr/>
        </p:nvSpPr>
        <p:spPr>
          <a:xfrm>
            <a:off x="2139978" y="1385867"/>
            <a:ext cx="81103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DESIGN BUTON BACK TO TOP </a:t>
            </a:r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4429312B-1FCC-4138-BF27-E5F0DF0CFC4D}"/>
              </a:ext>
            </a:extLst>
          </p:cNvPr>
          <p:cNvSpPr/>
          <p:nvPr/>
        </p:nvSpPr>
        <p:spPr>
          <a:xfrm>
            <a:off x="6541526" y="3863396"/>
            <a:ext cx="640362" cy="273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image">
            <a:extLst>
              <a:ext uri="{FF2B5EF4-FFF2-40B4-BE49-F238E27FC236}">
                <a16:creationId xmlns:a16="http://schemas.microsoft.com/office/drawing/2014/main" id="{21057997-3481-4356-9F71-27DEFAF5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24" y="2185533"/>
            <a:ext cx="4736604" cy="3887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">
            <a:extLst>
              <a:ext uri="{FF2B5EF4-FFF2-40B4-BE49-F238E27FC236}">
                <a16:creationId xmlns:a16="http://schemas.microsoft.com/office/drawing/2014/main" id="{273E6689-122D-4753-8699-BAA20923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6" y="3342768"/>
            <a:ext cx="2978150" cy="1314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08301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75" y="440297"/>
            <a:ext cx="10989732" cy="59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2040833" y="785409"/>
            <a:ext cx="81103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6A5E1E-0E05-4A49-B799-643C4D3050B5}"/>
              </a:ext>
            </a:extLst>
          </p:cNvPr>
          <p:cNvSpPr/>
          <p:nvPr/>
        </p:nvSpPr>
        <p:spPr>
          <a:xfrm>
            <a:off x="2338373" y="3192625"/>
            <a:ext cx="72549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458E1-4A26-4F6A-A06B-DBD1956C17FC}"/>
              </a:ext>
            </a:extLst>
          </p:cNvPr>
          <p:cNvSpPr/>
          <p:nvPr/>
        </p:nvSpPr>
        <p:spPr>
          <a:xfrm>
            <a:off x="1607378" y="573255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Marcu Marta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00F6A-BB90-48CF-BCE3-047FC7EBF5D3}"/>
              </a:ext>
            </a:extLst>
          </p:cNvPr>
          <p:cNvSpPr/>
          <p:nvPr/>
        </p:nvSpPr>
        <p:spPr>
          <a:xfrm>
            <a:off x="1910678" y="1456926"/>
            <a:ext cx="81103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EFECT LUMINĂ POZE </a:t>
            </a:r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4429312B-1FCC-4138-BF27-E5F0DF0CFC4D}"/>
              </a:ext>
            </a:extLst>
          </p:cNvPr>
          <p:cNvSpPr/>
          <p:nvPr/>
        </p:nvSpPr>
        <p:spPr>
          <a:xfrm>
            <a:off x="7465283" y="3825463"/>
            <a:ext cx="640362" cy="273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image">
            <a:extLst>
              <a:ext uri="{FF2B5EF4-FFF2-40B4-BE49-F238E27FC236}">
                <a16:creationId xmlns:a16="http://schemas.microsoft.com/office/drawing/2014/main" id="{3155614F-05F6-4E81-BD24-5B0129C5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63" y="2848064"/>
            <a:ext cx="6222287" cy="2228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mage">
            <a:extLst>
              <a:ext uri="{FF2B5EF4-FFF2-40B4-BE49-F238E27FC236}">
                <a16:creationId xmlns:a16="http://schemas.microsoft.com/office/drawing/2014/main" id="{FB32C8E0-EC90-46B5-8043-888889241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283" y="2276923"/>
            <a:ext cx="2450066" cy="3325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9500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75" y="440297"/>
            <a:ext cx="10989732" cy="59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2040833" y="785409"/>
            <a:ext cx="81103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6A5E1E-0E05-4A49-B799-643C4D3050B5}"/>
              </a:ext>
            </a:extLst>
          </p:cNvPr>
          <p:cNvSpPr/>
          <p:nvPr/>
        </p:nvSpPr>
        <p:spPr>
          <a:xfrm>
            <a:off x="2338373" y="3192625"/>
            <a:ext cx="72549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458E1-4A26-4F6A-A06B-DBD1956C17FC}"/>
              </a:ext>
            </a:extLst>
          </p:cNvPr>
          <p:cNvSpPr/>
          <p:nvPr/>
        </p:nvSpPr>
        <p:spPr>
          <a:xfrm>
            <a:off x="1607378" y="573255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Marcu Marta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00F6A-BB90-48CF-BCE3-047FC7EBF5D3}"/>
              </a:ext>
            </a:extLst>
          </p:cNvPr>
          <p:cNvSpPr/>
          <p:nvPr/>
        </p:nvSpPr>
        <p:spPr>
          <a:xfrm>
            <a:off x="1910678" y="1456926"/>
            <a:ext cx="89603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EFECT TEXT DIN MENIUL COȘULUI</a:t>
            </a:r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4429312B-1FCC-4138-BF27-E5F0DF0CFC4D}"/>
              </a:ext>
            </a:extLst>
          </p:cNvPr>
          <p:cNvSpPr/>
          <p:nvPr/>
        </p:nvSpPr>
        <p:spPr>
          <a:xfrm>
            <a:off x="7006924" y="3821356"/>
            <a:ext cx="640362" cy="2735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image">
            <a:extLst>
              <a:ext uri="{FF2B5EF4-FFF2-40B4-BE49-F238E27FC236}">
                <a16:creationId xmlns:a16="http://schemas.microsoft.com/office/drawing/2014/main" id="{162EC13D-4BB5-4DF0-81D1-86BEF5B58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09" y="2243186"/>
            <a:ext cx="6019800" cy="3609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image">
            <a:extLst>
              <a:ext uri="{FF2B5EF4-FFF2-40B4-BE49-F238E27FC236}">
                <a16:creationId xmlns:a16="http://schemas.microsoft.com/office/drawing/2014/main" id="{DC730740-19CE-4CBB-AE4E-EA4DE077F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90" b="14280"/>
          <a:stretch/>
        </p:blipFill>
        <p:spPr bwMode="auto">
          <a:xfrm>
            <a:off x="7766501" y="3244451"/>
            <a:ext cx="3733124" cy="1276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015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75" y="440297"/>
            <a:ext cx="10989732" cy="59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2040833" y="785409"/>
            <a:ext cx="81103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6A5E1E-0E05-4A49-B799-643C4D3050B5}"/>
              </a:ext>
            </a:extLst>
          </p:cNvPr>
          <p:cNvSpPr/>
          <p:nvPr/>
        </p:nvSpPr>
        <p:spPr>
          <a:xfrm>
            <a:off x="2338373" y="3192625"/>
            <a:ext cx="72549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458E1-4A26-4F6A-A06B-DBD1956C17FC}"/>
              </a:ext>
            </a:extLst>
          </p:cNvPr>
          <p:cNvSpPr/>
          <p:nvPr/>
        </p:nvSpPr>
        <p:spPr>
          <a:xfrm>
            <a:off x="1607378" y="573255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Maxim Ioana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00F6A-BB90-48CF-BCE3-047FC7EBF5D3}"/>
              </a:ext>
            </a:extLst>
          </p:cNvPr>
          <p:cNvSpPr/>
          <p:nvPr/>
        </p:nvSpPr>
        <p:spPr>
          <a:xfrm>
            <a:off x="1485688" y="1399023"/>
            <a:ext cx="89603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DESIGN BUTON NIGHTMODE </a:t>
            </a:r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4429312B-1FCC-4138-BF27-E5F0DF0CFC4D}"/>
              </a:ext>
            </a:extLst>
          </p:cNvPr>
          <p:cNvSpPr/>
          <p:nvPr/>
        </p:nvSpPr>
        <p:spPr>
          <a:xfrm>
            <a:off x="8031398" y="3853938"/>
            <a:ext cx="640362" cy="273567"/>
          </a:xfrm>
          <a:prstGeom prst="notchedRightArrow">
            <a:avLst/>
          </a:prstGeom>
          <a:solidFill>
            <a:srgbClr val="F620B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image">
            <a:extLst>
              <a:ext uri="{FF2B5EF4-FFF2-40B4-BE49-F238E27FC236}">
                <a16:creationId xmlns:a16="http://schemas.microsoft.com/office/drawing/2014/main" id="{95F66A64-23F3-40A0-8724-F27A73AF5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89" y="2185658"/>
            <a:ext cx="7035822" cy="3378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">
            <a:extLst>
              <a:ext uri="{FF2B5EF4-FFF2-40B4-BE49-F238E27FC236}">
                <a16:creationId xmlns:a16="http://schemas.microsoft.com/office/drawing/2014/main" id="{3209DCC6-A948-4FFE-AC46-3697DF4AE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447" y="3548858"/>
            <a:ext cx="2588875" cy="80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2817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45" y="440296"/>
            <a:ext cx="9042400" cy="59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2040833" y="785409"/>
            <a:ext cx="811033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SpillTheTea</a:t>
            </a:r>
            <a:endParaRPr lang="ro-RO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o-RO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(magazin online cu ceai și cafea)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6A5E1E-0E05-4A49-B799-643C4D3050B5}"/>
              </a:ext>
            </a:extLst>
          </p:cNvPr>
          <p:cNvSpPr/>
          <p:nvPr/>
        </p:nvSpPr>
        <p:spPr>
          <a:xfrm>
            <a:off x="2338373" y="3192625"/>
            <a:ext cx="725494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DE CONECTARE </a:t>
            </a:r>
          </a:p>
          <a:p>
            <a:pPr algn="ctr"/>
            <a:r>
              <a:rPr lang="en-US" sz="240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</a:t>
            </a:r>
            <a:r>
              <a:rPr lang="ro-RO" sz="240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  <a:r>
              <a:rPr lang="en-US" sz="240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40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https://spilltheteaa.myshopify.com/admin</a:t>
            </a:r>
            <a:r>
              <a:rPr lang="ro-RO" sz="2400" b="0" i="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o-RO" sz="240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echipamtmb@gmail.com</a:t>
            </a:r>
            <a:endParaRPr lang="en-US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Parol</a:t>
            </a:r>
            <a:r>
              <a:rPr lang="ro-RO" sz="240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ă: </a:t>
            </a:r>
            <a:r>
              <a:rPr lang="ro-RO" sz="240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echipamtmb</a:t>
            </a:r>
            <a:endParaRPr lang="ro-RO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4702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75" y="440297"/>
            <a:ext cx="10989732" cy="59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2040833" y="785409"/>
            <a:ext cx="81103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6A5E1E-0E05-4A49-B799-643C4D3050B5}"/>
              </a:ext>
            </a:extLst>
          </p:cNvPr>
          <p:cNvSpPr/>
          <p:nvPr/>
        </p:nvSpPr>
        <p:spPr>
          <a:xfrm>
            <a:off x="2338373" y="3192625"/>
            <a:ext cx="72549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458E1-4A26-4F6A-A06B-DBD1956C17FC}"/>
              </a:ext>
            </a:extLst>
          </p:cNvPr>
          <p:cNvSpPr/>
          <p:nvPr/>
        </p:nvSpPr>
        <p:spPr>
          <a:xfrm>
            <a:off x="1607378" y="573255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Maxim Ioana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00F6A-BB90-48CF-BCE3-047FC7EBF5D3}"/>
              </a:ext>
            </a:extLst>
          </p:cNvPr>
          <p:cNvSpPr/>
          <p:nvPr/>
        </p:nvSpPr>
        <p:spPr>
          <a:xfrm>
            <a:off x="1496162" y="1875164"/>
            <a:ext cx="89603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MODIFICARE LINIE ORIZONTALĂ</a:t>
            </a:r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4429312B-1FCC-4138-BF27-E5F0DF0CFC4D}"/>
              </a:ext>
            </a:extLst>
          </p:cNvPr>
          <p:cNvSpPr/>
          <p:nvPr/>
        </p:nvSpPr>
        <p:spPr>
          <a:xfrm>
            <a:off x="6187241" y="3842333"/>
            <a:ext cx="640362" cy="273567"/>
          </a:xfrm>
          <a:prstGeom prst="notchedRightArrow">
            <a:avLst/>
          </a:prstGeom>
          <a:solidFill>
            <a:srgbClr val="F620B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204BF751-B6F3-47E5-BFEF-FDE23F3C0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81" y="3138183"/>
            <a:ext cx="4899126" cy="1621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5845FD58-0295-4731-A3A4-E994921EC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59" r="90509" b="-12208"/>
          <a:stretch/>
        </p:blipFill>
        <p:spPr bwMode="auto">
          <a:xfrm>
            <a:off x="3578191" y="3538987"/>
            <a:ext cx="764900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42403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8" y="440297"/>
            <a:ext cx="10989732" cy="59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2040833" y="785409"/>
            <a:ext cx="81103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6A5E1E-0E05-4A49-B799-643C4D3050B5}"/>
              </a:ext>
            </a:extLst>
          </p:cNvPr>
          <p:cNvSpPr/>
          <p:nvPr/>
        </p:nvSpPr>
        <p:spPr>
          <a:xfrm>
            <a:off x="2338373" y="3192625"/>
            <a:ext cx="72549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458E1-4A26-4F6A-A06B-DBD1956C17FC}"/>
              </a:ext>
            </a:extLst>
          </p:cNvPr>
          <p:cNvSpPr/>
          <p:nvPr/>
        </p:nvSpPr>
        <p:spPr>
          <a:xfrm>
            <a:off x="1607378" y="573255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Maxim Ioana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00F6A-BB90-48CF-BCE3-047FC7EBF5D3}"/>
              </a:ext>
            </a:extLst>
          </p:cNvPr>
          <p:cNvSpPr/>
          <p:nvPr/>
        </p:nvSpPr>
        <p:spPr>
          <a:xfrm>
            <a:off x="1485688" y="1724543"/>
            <a:ext cx="89603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FUNDAL BUTOANE</a:t>
            </a:r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4429312B-1FCC-4138-BF27-E5F0DF0CFC4D}"/>
              </a:ext>
            </a:extLst>
          </p:cNvPr>
          <p:cNvSpPr/>
          <p:nvPr/>
        </p:nvSpPr>
        <p:spPr>
          <a:xfrm>
            <a:off x="5422951" y="3865308"/>
            <a:ext cx="640362" cy="273567"/>
          </a:xfrm>
          <a:prstGeom prst="notchedRightArrow">
            <a:avLst/>
          </a:prstGeom>
          <a:solidFill>
            <a:srgbClr val="F620B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image">
            <a:extLst>
              <a:ext uri="{FF2B5EF4-FFF2-40B4-BE49-F238E27FC236}">
                <a16:creationId xmlns:a16="http://schemas.microsoft.com/office/drawing/2014/main" id="{7A0063A1-8988-4581-AC6E-920A8E44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0" y="2989717"/>
            <a:ext cx="4633040" cy="1853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mage">
            <a:extLst>
              <a:ext uri="{FF2B5EF4-FFF2-40B4-BE49-F238E27FC236}">
                <a16:creationId xmlns:a16="http://schemas.microsoft.com/office/drawing/2014/main" id="{EDDBC1CD-7D3C-46BB-B1E3-8360E3C2E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3"/>
          <a:stretch/>
        </p:blipFill>
        <p:spPr bwMode="auto">
          <a:xfrm>
            <a:off x="6130434" y="2687740"/>
            <a:ext cx="5168251" cy="2572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4750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8" y="675870"/>
            <a:ext cx="10989732" cy="59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2040833" y="785409"/>
            <a:ext cx="81103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6A5E1E-0E05-4A49-B799-643C4D3050B5}"/>
              </a:ext>
            </a:extLst>
          </p:cNvPr>
          <p:cNvSpPr/>
          <p:nvPr/>
        </p:nvSpPr>
        <p:spPr>
          <a:xfrm>
            <a:off x="2338373" y="3192625"/>
            <a:ext cx="72549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458E1-4A26-4F6A-A06B-DBD1956C17FC}"/>
              </a:ext>
            </a:extLst>
          </p:cNvPr>
          <p:cNvSpPr/>
          <p:nvPr/>
        </p:nvSpPr>
        <p:spPr>
          <a:xfrm>
            <a:off x="1607378" y="573255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Tofan Andrei-Alin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00F6A-BB90-48CF-BCE3-047FC7EBF5D3}"/>
              </a:ext>
            </a:extLst>
          </p:cNvPr>
          <p:cNvSpPr/>
          <p:nvPr/>
        </p:nvSpPr>
        <p:spPr>
          <a:xfrm>
            <a:off x="3426915" y="1727406"/>
            <a:ext cx="8960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DESIGN BUTON LIGHTMODE </a:t>
            </a:r>
            <a:endParaRPr lang="en-US" sz="40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4429312B-1FCC-4138-BF27-E5F0DF0CFC4D}"/>
              </a:ext>
            </a:extLst>
          </p:cNvPr>
          <p:cNvSpPr/>
          <p:nvPr/>
        </p:nvSpPr>
        <p:spPr>
          <a:xfrm>
            <a:off x="4710085" y="3911863"/>
            <a:ext cx="640362" cy="273567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image">
            <a:extLst>
              <a:ext uri="{FF2B5EF4-FFF2-40B4-BE49-F238E27FC236}">
                <a16:creationId xmlns:a16="http://schemas.microsoft.com/office/drawing/2014/main" id="{B7F83967-C0BE-4887-9614-CA32DBB60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88" y="1592943"/>
            <a:ext cx="2798916" cy="457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age">
            <a:extLst>
              <a:ext uri="{FF2B5EF4-FFF2-40B4-BE49-F238E27FC236}">
                <a16:creationId xmlns:a16="http://schemas.microsoft.com/office/drawing/2014/main" id="{03765CF5-0C11-4C8E-B3C4-28C79F01A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95" y="3429000"/>
            <a:ext cx="3905628" cy="1347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9273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8" y="559784"/>
            <a:ext cx="10989732" cy="59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2040833" y="785409"/>
            <a:ext cx="81103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6A5E1E-0E05-4A49-B799-643C4D3050B5}"/>
              </a:ext>
            </a:extLst>
          </p:cNvPr>
          <p:cNvSpPr/>
          <p:nvPr/>
        </p:nvSpPr>
        <p:spPr>
          <a:xfrm>
            <a:off x="2338373" y="3192625"/>
            <a:ext cx="72549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458E1-4A26-4F6A-A06B-DBD1956C17FC}"/>
              </a:ext>
            </a:extLst>
          </p:cNvPr>
          <p:cNvSpPr/>
          <p:nvPr/>
        </p:nvSpPr>
        <p:spPr>
          <a:xfrm>
            <a:off x="1607378" y="573255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Tofan Andrei-Alin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00F6A-BB90-48CF-BCE3-047FC7EBF5D3}"/>
              </a:ext>
            </a:extLst>
          </p:cNvPr>
          <p:cNvSpPr/>
          <p:nvPr/>
        </p:nvSpPr>
        <p:spPr>
          <a:xfrm>
            <a:off x="133986" y="1879260"/>
            <a:ext cx="8960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DESIGN SCROLLBAR</a:t>
            </a:r>
            <a:endParaRPr lang="en-US" sz="40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4429312B-1FCC-4138-BF27-E5F0DF0CFC4D}"/>
              </a:ext>
            </a:extLst>
          </p:cNvPr>
          <p:cNvSpPr/>
          <p:nvPr/>
        </p:nvSpPr>
        <p:spPr>
          <a:xfrm>
            <a:off x="7369546" y="3970012"/>
            <a:ext cx="640362" cy="273567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image">
            <a:extLst>
              <a:ext uri="{FF2B5EF4-FFF2-40B4-BE49-F238E27FC236}">
                <a16:creationId xmlns:a16="http://schemas.microsoft.com/office/drawing/2014/main" id="{F4B63AAB-687A-41ED-BFF9-420E77D3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78" y="2780229"/>
            <a:ext cx="5645321" cy="295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image">
            <a:extLst>
              <a:ext uri="{FF2B5EF4-FFF2-40B4-BE49-F238E27FC236}">
                <a16:creationId xmlns:a16="http://schemas.microsoft.com/office/drawing/2014/main" id="{E5A52E77-C74C-461D-884D-44D3F6B1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622" y="2102996"/>
            <a:ext cx="269644" cy="388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3325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8" y="559784"/>
            <a:ext cx="10989732" cy="59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2040833" y="785409"/>
            <a:ext cx="81103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6A5E1E-0E05-4A49-B799-643C4D3050B5}"/>
              </a:ext>
            </a:extLst>
          </p:cNvPr>
          <p:cNvSpPr/>
          <p:nvPr/>
        </p:nvSpPr>
        <p:spPr>
          <a:xfrm>
            <a:off x="2338373" y="3192625"/>
            <a:ext cx="72549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458E1-4A26-4F6A-A06B-DBD1956C17FC}"/>
              </a:ext>
            </a:extLst>
          </p:cNvPr>
          <p:cNvSpPr/>
          <p:nvPr/>
        </p:nvSpPr>
        <p:spPr>
          <a:xfrm>
            <a:off x="1607378" y="573255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Tofan Andrei-Alin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00F6A-BB90-48CF-BCE3-047FC7EBF5D3}"/>
              </a:ext>
            </a:extLst>
          </p:cNvPr>
          <p:cNvSpPr/>
          <p:nvPr/>
        </p:nvSpPr>
        <p:spPr>
          <a:xfrm>
            <a:off x="-441747" y="1676289"/>
            <a:ext cx="8960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DESIGN ZĂPADĂ</a:t>
            </a:r>
            <a:endParaRPr lang="en-US" sz="40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4429312B-1FCC-4138-BF27-E5F0DF0CFC4D}"/>
              </a:ext>
            </a:extLst>
          </p:cNvPr>
          <p:cNvSpPr/>
          <p:nvPr/>
        </p:nvSpPr>
        <p:spPr>
          <a:xfrm>
            <a:off x="6105513" y="3988776"/>
            <a:ext cx="640362" cy="273567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image">
            <a:extLst>
              <a:ext uri="{FF2B5EF4-FFF2-40B4-BE49-F238E27FC236}">
                <a16:creationId xmlns:a16="http://schemas.microsoft.com/office/drawing/2014/main" id="{C9BC2238-CC61-4307-9A73-93A44A964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53" y="2560042"/>
            <a:ext cx="4502694" cy="3350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image">
            <a:extLst>
              <a:ext uri="{FF2B5EF4-FFF2-40B4-BE49-F238E27FC236}">
                <a16:creationId xmlns:a16="http://schemas.microsoft.com/office/drawing/2014/main" id="{61D53B3F-8A39-4918-AAD0-DA88CE003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63" y="2166831"/>
            <a:ext cx="4360504" cy="3860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9072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58" y="1166990"/>
            <a:ext cx="9702800" cy="332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1059116" y="1396415"/>
            <a:ext cx="988828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PREZENTAREA</a:t>
            </a:r>
          </a:p>
          <a:p>
            <a:pPr algn="ctr"/>
            <a:r>
              <a:rPr lang="ro-RO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SEGMENTELOR DE</a:t>
            </a:r>
          </a:p>
          <a:p>
            <a:pPr algn="ctr"/>
            <a:r>
              <a:rPr lang="ro-RO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6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COD JAVASCRIPT</a:t>
            </a:r>
            <a:endParaRPr lang="en-US" sz="60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50457-F6C8-4F2F-843C-3375EDCC1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28" y="5285345"/>
            <a:ext cx="7972544" cy="1198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30611D-94A2-4F41-A9B7-AA240F33ADD2}"/>
              </a:ext>
            </a:extLst>
          </p:cNvPr>
          <p:cNvSpPr txBox="1"/>
          <p:nvPr/>
        </p:nvSpPr>
        <p:spPr>
          <a:xfrm>
            <a:off x="2705865" y="5403160"/>
            <a:ext cx="70273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TOTALITATEA FUNCȚIILOR SE REGĂSESC ÎN SHOPIFY ÎN MENIUL </a:t>
            </a:r>
            <a:r>
              <a:rPr lang="ro-RO" sz="1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SECTIONS</a:t>
            </a:r>
            <a:r>
              <a:rPr lang="ro-RO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SUB FORMATUL: </a:t>
            </a:r>
          </a:p>
          <a:p>
            <a:pPr algn="ctr"/>
            <a:r>
              <a:rPr lang="ro-RO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o-RO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uncții*</a:t>
            </a:r>
            <a:r>
              <a:rPr lang="ro-RO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umeStudent</a:t>
            </a:r>
            <a:r>
              <a:rPr lang="ro-RO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r>
              <a:rPr lang="ro-RO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endParaRPr lang="ro-RO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904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3" y="162139"/>
            <a:ext cx="11802533" cy="6533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1947737" y="401712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Burdea Andreea-Paraschiva 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1CCBA-51CC-4551-83EB-0662C45E14AC}"/>
              </a:ext>
            </a:extLst>
          </p:cNvPr>
          <p:cNvSpPr/>
          <p:nvPr/>
        </p:nvSpPr>
        <p:spPr>
          <a:xfrm>
            <a:off x="717452" y="1972384"/>
            <a:ext cx="110009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7CEA17-BB60-47FD-B0AB-79132371878B}"/>
              </a:ext>
            </a:extLst>
          </p:cNvPr>
          <p:cNvSpPr/>
          <p:nvPr/>
        </p:nvSpPr>
        <p:spPr>
          <a:xfrm>
            <a:off x="593101" y="2197513"/>
            <a:ext cx="4988559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SCROLL TO TOP</a:t>
            </a:r>
            <a:endParaRPr lang="ro-RO" sz="4000" b="1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4EC90BE9-870B-4F5D-896E-BF489AB71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26" y="1564615"/>
            <a:ext cx="6358446" cy="4371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104424-DB1C-43EA-A797-AD8DBE73A858}"/>
              </a:ext>
            </a:extLst>
          </p:cNvPr>
          <p:cNvSpPr/>
          <p:nvPr/>
        </p:nvSpPr>
        <p:spPr>
          <a:xfrm>
            <a:off x="150810" y="2991278"/>
            <a:ext cx="518329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Funcția este accesată prin intermediul unui buton denumit cu același nume care odată apăsat, permite utilizatorului să ajungă înapoi în partea de sus a paginii.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3702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3" y="162139"/>
            <a:ext cx="11802533" cy="6533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1947737" y="401712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Burdea Andreea-Paraschiva 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1CCBA-51CC-4551-83EB-0662C45E14AC}"/>
              </a:ext>
            </a:extLst>
          </p:cNvPr>
          <p:cNvSpPr/>
          <p:nvPr/>
        </p:nvSpPr>
        <p:spPr>
          <a:xfrm>
            <a:off x="717452" y="1972384"/>
            <a:ext cx="110009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7CEA17-BB60-47FD-B0AB-79132371878B}"/>
              </a:ext>
            </a:extLst>
          </p:cNvPr>
          <p:cNvSpPr/>
          <p:nvPr/>
        </p:nvSpPr>
        <p:spPr>
          <a:xfrm>
            <a:off x="620085" y="1487171"/>
            <a:ext cx="49885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NIGHT MODE</a:t>
            </a:r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04424-DB1C-43EA-A797-AD8DBE73A858}"/>
              </a:ext>
            </a:extLst>
          </p:cNvPr>
          <p:cNvSpPr/>
          <p:nvPr/>
        </p:nvSpPr>
        <p:spPr>
          <a:xfrm>
            <a:off x="572918" y="2190561"/>
            <a:ext cx="10968255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Funcția permite trecerea de la fundalul original la un fundal </a:t>
            </a:r>
            <a:r>
              <a:rPr lang="ro-RO" sz="2800" i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întunecat</a:t>
            </a:r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a oferi vizitatorilor un confort vizual ridicat.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image">
            <a:extLst>
              <a:ext uri="{FF2B5EF4-FFF2-40B4-BE49-F238E27FC236}">
                <a16:creationId xmlns:a16="http://schemas.microsoft.com/office/drawing/2014/main" id="{0C028CA4-FBDF-4B1F-9284-7B49702B3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5" y="3488648"/>
            <a:ext cx="10968255" cy="2062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3948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3" y="162139"/>
            <a:ext cx="11802533" cy="6533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-797703" y="878998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Marcu Marta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1CCBA-51CC-4551-83EB-0662C45E14AC}"/>
              </a:ext>
            </a:extLst>
          </p:cNvPr>
          <p:cNvSpPr/>
          <p:nvPr/>
        </p:nvSpPr>
        <p:spPr>
          <a:xfrm>
            <a:off x="717452" y="1972384"/>
            <a:ext cx="110009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7CEA17-BB60-47FD-B0AB-79132371878B}"/>
              </a:ext>
            </a:extLst>
          </p:cNvPr>
          <p:cNvSpPr/>
          <p:nvPr/>
        </p:nvSpPr>
        <p:spPr>
          <a:xfrm>
            <a:off x="2421901" y="2280161"/>
            <a:ext cx="49885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SNOW</a:t>
            </a:r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04424-DB1C-43EA-A797-AD8DBE73A858}"/>
              </a:ext>
            </a:extLst>
          </p:cNvPr>
          <p:cNvSpPr/>
          <p:nvPr/>
        </p:nvSpPr>
        <p:spPr>
          <a:xfrm>
            <a:off x="1090807" y="3003435"/>
            <a:ext cx="5183293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Funcție animată ce poate fi activată prin apăsarea unui buton care să afișeze pe întreaga suprafață a paginii web fulgi de zăpadă.</a:t>
            </a: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6" descr="image">
            <a:extLst>
              <a:ext uri="{FF2B5EF4-FFF2-40B4-BE49-F238E27FC236}">
                <a16:creationId xmlns:a16="http://schemas.microsoft.com/office/drawing/2014/main" id="{1EA00508-A42A-4F41-AFE2-2A7A3AA58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42" y="298920"/>
            <a:ext cx="4195176" cy="6260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25281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3" y="162139"/>
            <a:ext cx="11802533" cy="6533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1874188" y="627071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Marcu Marta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1CCBA-51CC-4551-83EB-0662C45E14AC}"/>
              </a:ext>
            </a:extLst>
          </p:cNvPr>
          <p:cNvSpPr/>
          <p:nvPr/>
        </p:nvSpPr>
        <p:spPr>
          <a:xfrm>
            <a:off x="717452" y="1972384"/>
            <a:ext cx="110009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7CEA17-BB60-47FD-B0AB-79132371878B}"/>
              </a:ext>
            </a:extLst>
          </p:cNvPr>
          <p:cNvSpPr/>
          <p:nvPr/>
        </p:nvSpPr>
        <p:spPr>
          <a:xfrm>
            <a:off x="717452" y="1733857"/>
            <a:ext cx="1074337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BUTON REDIRECȚIONARE CĂTRE UN TUTORIAL</a:t>
            </a:r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04424-DB1C-43EA-A797-AD8DBE73A858}"/>
              </a:ext>
            </a:extLst>
          </p:cNvPr>
          <p:cNvSpPr/>
          <p:nvPr/>
        </p:nvSpPr>
        <p:spPr>
          <a:xfrm>
            <a:off x="1090807" y="3003435"/>
            <a:ext cx="1038374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Apăsarea butonului trimite vizitatorul către un </a:t>
            </a:r>
            <a:r>
              <a:rPr lang="ro-RO" sz="280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tutorial</a:t>
            </a:r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făcut ceai pe platforma </a:t>
            </a:r>
            <a:r>
              <a:rPr lang="ro-RO" sz="280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image">
            <a:extLst>
              <a:ext uri="{FF2B5EF4-FFF2-40B4-BE49-F238E27FC236}">
                <a16:creationId xmlns:a16="http://schemas.microsoft.com/office/drawing/2014/main" id="{D6EA8EEA-0EE6-4205-8610-E7AA53F3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04" y="4084986"/>
            <a:ext cx="10179671" cy="2196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8255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649880"/>
            <a:ext cx="11158915" cy="3819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1151858" y="1759180"/>
            <a:ext cx="9888284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MENȚIUNI!</a:t>
            </a:r>
          </a:p>
          <a:p>
            <a:pPr algn="ctr"/>
            <a:r>
              <a:rPr lang="ro-RO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Atât părțile de cod CSS, </a:t>
            </a:r>
            <a:r>
              <a:rPr lang="ro-RO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ro-RO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aplicațiile cât și partea de adăugare a produselor pe platforma </a:t>
            </a:r>
            <a:r>
              <a:rPr lang="ro-RO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Shopify</a:t>
            </a:r>
            <a:r>
              <a:rPr lang="ro-RO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au fost realizate în echipă cu ajutorul platformei Microsoft </a:t>
            </a:r>
            <a:r>
              <a:rPr lang="ro-RO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ro-RO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o-RO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Ulterior, pentru realizarea acestui document am împărțit elementele în mod egal. </a:t>
            </a:r>
          </a:p>
          <a:p>
            <a:pPr algn="ctr"/>
            <a:r>
              <a:rPr lang="ro-RO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Accesul gratuit la </a:t>
            </a:r>
            <a:r>
              <a:rPr lang="ro-RO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Shopify</a:t>
            </a:r>
            <a:r>
              <a:rPr lang="ro-RO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expiră în data de 18/01/2022. </a:t>
            </a:r>
          </a:p>
        </p:txBody>
      </p:sp>
    </p:spTree>
    <p:extLst>
      <p:ext uri="{BB962C8B-B14F-4D97-AF65-F5344CB8AC3E}">
        <p14:creationId xmlns:p14="http://schemas.microsoft.com/office/powerpoint/2010/main" val="123206835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1" y="162139"/>
            <a:ext cx="11802533" cy="6533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1947737" y="401712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Maxim </a:t>
            </a:r>
            <a:r>
              <a:rPr lang="ro-RO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Ioana-Gabriela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1CCBA-51CC-4551-83EB-0662C45E14AC}"/>
              </a:ext>
            </a:extLst>
          </p:cNvPr>
          <p:cNvSpPr/>
          <p:nvPr/>
        </p:nvSpPr>
        <p:spPr>
          <a:xfrm>
            <a:off x="717452" y="1972384"/>
            <a:ext cx="110009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7CEA17-BB60-47FD-B0AB-79132371878B}"/>
              </a:ext>
            </a:extLst>
          </p:cNvPr>
          <p:cNvSpPr/>
          <p:nvPr/>
        </p:nvSpPr>
        <p:spPr>
          <a:xfrm>
            <a:off x="389467" y="1633829"/>
            <a:ext cx="4988559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RECOMANDARE CAFEA RANDOM </a:t>
            </a:r>
            <a:endParaRPr lang="ro-RO" sz="4000" b="1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04424-DB1C-43EA-A797-AD8DBE73A858}"/>
              </a:ext>
            </a:extLst>
          </p:cNvPr>
          <p:cNvSpPr/>
          <p:nvPr/>
        </p:nvSpPr>
        <p:spPr>
          <a:xfrm>
            <a:off x="292099" y="2910208"/>
            <a:ext cx="518329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cumpărătorii indeciși, această funcție le permite acestora să își genereze </a:t>
            </a:r>
            <a:r>
              <a:rPr lang="ro-RO" sz="2800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produs din categoria Cafea pentru a îl adăuga în coș.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image">
            <a:extLst>
              <a:ext uri="{FF2B5EF4-FFF2-40B4-BE49-F238E27FC236}">
                <a16:creationId xmlns:a16="http://schemas.microsoft.com/office/drawing/2014/main" id="{80D678EE-8327-4821-A429-B6F8D74F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584" y="1633829"/>
            <a:ext cx="5671245" cy="4123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31670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3" y="162139"/>
            <a:ext cx="11802533" cy="6533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1947737" y="401712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Maxim </a:t>
            </a:r>
            <a:r>
              <a:rPr lang="ro-RO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Ioana-Gabriela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1CCBA-51CC-4551-83EB-0662C45E14AC}"/>
              </a:ext>
            </a:extLst>
          </p:cNvPr>
          <p:cNvSpPr/>
          <p:nvPr/>
        </p:nvSpPr>
        <p:spPr>
          <a:xfrm>
            <a:off x="717452" y="1972384"/>
            <a:ext cx="110009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7CEA17-BB60-47FD-B0AB-79132371878B}"/>
              </a:ext>
            </a:extLst>
          </p:cNvPr>
          <p:cNvSpPr/>
          <p:nvPr/>
        </p:nvSpPr>
        <p:spPr>
          <a:xfrm>
            <a:off x="947142" y="1487171"/>
            <a:ext cx="10713316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SCHIMBAREA CULORILOR BUTOANELOR</a:t>
            </a:r>
            <a:endParaRPr lang="ro-RO" sz="4000" b="1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04424-DB1C-43EA-A797-AD8DBE73A858}"/>
              </a:ext>
            </a:extLst>
          </p:cNvPr>
          <p:cNvSpPr/>
          <p:nvPr/>
        </p:nvSpPr>
        <p:spPr>
          <a:xfrm>
            <a:off x="1202228" y="4884414"/>
            <a:ext cx="9787542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 apăsarea butonului CHANGE COLOR se poate modifica aspectul tuturor celorlalte butoane implementate de colegii mei din galben în albastru. 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6" descr="image">
            <a:extLst>
              <a:ext uri="{FF2B5EF4-FFF2-40B4-BE49-F238E27FC236}">
                <a16:creationId xmlns:a16="http://schemas.microsoft.com/office/drawing/2014/main" id="{6964BEB8-7C76-4F7A-9EFD-FE72270C5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87" y="2453902"/>
            <a:ext cx="7328825" cy="2341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29537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3" y="162139"/>
            <a:ext cx="11802533" cy="6533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1947737" y="401712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Tofan Andrei-Alin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1CCBA-51CC-4551-83EB-0662C45E14AC}"/>
              </a:ext>
            </a:extLst>
          </p:cNvPr>
          <p:cNvSpPr/>
          <p:nvPr/>
        </p:nvSpPr>
        <p:spPr>
          <a:xfrm>
            <a:off x="717452" y="1972384"/>
            <a:ext cx="110009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7CEA17-BB60-47FD-B0AB-79132371878B}"/>
              </a:ext>
            </a:extLst>
          </p:cNvPr>
          <p:cNvSpPr/>
          <p:nvPr/>
        </p:nvSpPr>
        <p:spPr>
          <a:xfrm>
            <a:off x="1947737" y="2325918"/>
            <a:ext cx="4988559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CEAS</a:t>
            </a:r>
            <a:endParaRPr lang="ro-RO" sz="4000" b="1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04424-DB1C-43EA-A797-AD8DBE73A858}"/>
              </a:ext>
            </a:extLst>
          </p:cNvPr>
          <p:cNvSpPr/>
          <p:nvPr/>
        </p:nvSpPr>
        <p:spPr>
          <a:xfrm>
            <a:off x="396446" y="3001859"/>
            <a:ext cx="5183293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Funcția implementată afișează coordonatele temporale în timp real.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image">
            <a:extLst>
              <a:ext uri="{FF2B5EF4-FFF2-40B4-BE49-F238E27FC236}">
                <a16:creationId xmlns:a16="http://schemas.microsoft.com/office/drawing/2014/main" id="{3FAC2E23-7975-417C-88AD-1C0028DE0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39" y="1487171"/>
            <a:ext cx="4766733" cy="4701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72351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3" y="162139"/>
            <a:ext cx="11802533" cy="6533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1737764" y="403825"/>
            <a:ext cx="896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Tofan Andrei-Alin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1CCBA-51CC-4551-83EB-0662C45E14AC}"/>
              </a:ext>
            </a:extLst>
          </p:cNvPr>
          <p:cNvSpPr/>
          <p:nvPr/>
        </p:nvSpPr>
        <p:spPr>
          <a:xfrm>
            <a:off x="717452" y="1972384"/>
            <a:ext cx="110009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7CEA17-BB60-47FD-B0AB-79132371878B}"/>
              </a:ext>
            </a:extLst>
          </p:cNvPr>
          <p:cNvSpPr/>
          <p:nvPr/>
        </p:nvSpPr>
        <p:spPr>
          <a:xfrm>
            <a:off x="2157307" y="1562150"/>
            <a:ext cx="81212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o-RO" sz="36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DISCOUNT CODE GENERATOR</a:t>
            </a:r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04424-DB1C-43EA-A797-AD8DBE73A858}"/>
              </a:ext>
            </a:extLst>
          </p:cNvPr>
          <p:cNvSpPr/>
          <p:nvPr/>
        </p:nvSpPr>
        <p:spPr>
          <a:xfrm>
            <a:off x="595531" y="2291438"/>
            <a:ext cx="11000936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 intermediul funcției le sunt generate cumpărătorilor noștri discount-uri diferite pe care aceștia le pot folosi la finalizarea comenzii o singură dată.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image">
            <a:extLst>
              <a:ext uri="{FF2B5EF4-FFF2-40B4-BE49-F238E27FC236}">
                <a16:creationId xmlns:a16="http://schemas.microsoft.com/office/drawing/2014/main" id="{A130B24D-730F-4F4F-BCDE-ACF7F2833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43" y="3486216"/>
            <a:ext cx="8835112" cy="2463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67022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712" y="440297"/>
            <a:ext cx="9042400" cy="59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2095673" y="2777126"/>
            <a:ext cx="80006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Mulțumim pentru îndrumare!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6A5E1E-0E05-4A49-B799-643C4D3050B5}"/>
              </a:ext>
            </a:extLst>
          </p:cNvPr>
          <p:cNvSpPr/>
          <p:nvPr/>
        </p:nvSpPr>
        <p:spPr>
          <a:xfrm>
            <a:off x="2338373" y="3192625"/>
            <a:ext cx="72549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24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4487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2" y="248478"/>
            <a:ext cx="11870266" cy="6361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-253217" y="589928"/>
            <a:ext cx="126984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SpillTheTea</a:t>
            </a:r>
            <a:r>
              <a:rPr lang="ro-RO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informații generale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730742-4CC3-478B-AB2B-CB460E8E48A9}"/>
              </a:ext>
            </a:extLst>
          </p:cNvPr>
          <p:cNvSpPr/>
          <p:nvPr/>
        </p:nvSpPr>
        <p:spPr>
          <a:xfrm>
            <a:off x="342716" y="1195550"/>
            <a:ext cx="5291274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32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Magazinul </a:t>
            </a:r>
            <a:r>
              <a:rPr lang="ro-RO" sz="3200" i="1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SpillTheTea</a:t>
            </a:r>
            <a:r>
              <a:rPr lang="ro-RO" sz="32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ca obiect de activitate comercializarea produselor cofeinizate, a ceaiurilor naturale și a ustensilelor necesare preparării acestora.</a:t>
            </a:r>
          </a:p>
          <a:p>
            <a:pPr algn="ctr"/>
            <a:r>
              <a:rPr lang="ro-RO" sz="32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740CD3-CA2E-4E5F-8968-A67BB3D73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97" y="1718312"/>
            <a:ext cx="5409965" cy="4246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78786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7" y="248478"/>
            <a:ext cx="11870266" cy="6361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-253217" y="589928"/>
            <a:ext cx="126984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SpillTheTea</a:t>
            </a:r>
            <a:r>
              <a:rPr lang="ro-RO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informații generale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730742-4CC3-478B-AB2B-CB460E8E48A9}"/>
              </a:ext>
            </a:extLst>
          </p:cNvPr>
          <p:cNvSpPr/>
          <p:nvPr/>
        </p:nvSpPr>
        <p:spPr>
          <a:xfrm>
            <a:off x="342716" y="1195550"/>
            <a:ext cx="532656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32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C42FF-640C-4BB3-9EB9-668D2C186412}"/>
              </a:ext>
            </a:extLst>
          </p:cNvPr>
          <p:cNvSpPr/>
          <p:nvPr/>
        </p:nvSpPr>
        <p:spPr>
          <a:xfrm>
            <a:off x="342716" y="864670"/>
            <a:ext cx="11506568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prezent, produsele pe care le comercializăm se împart în 4 categorii:</a:t>
            </a:r>
          </a:p>
          <a:p>
            <a:pPr algn="ctr"/>
            <a:r>
              <a:rPr lang="ro-RO" sz="32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CAFEA/ CEAI/ ACCESORII/ CADOURI</a:t>
            </a:r>
          </a:p>
          <a:p>
            <a:pPr algn="ctr"/>
            <a:r>
              <a:rPr lang="ro-RO" sz="32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713D0B3-59DC-4914-BCF6-B2215386C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30"/>
          <a:stretch/>
        </p:blipFill>
        <p:spPr bwMode="auto">
          <a:xfrm>
            <a:off x="686238" y="3146532"/>
            <a:ext cx="5050787" cy="2734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D896473-8562-4C61-B5EA-C55D39B86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949"/>
          <a:stretch/>
        </p:blipFill>
        <p:spPr bwMode="auto">
          <a:xfrm>
            <a:off x="6371780" y="3146532"/>
            <a:ext cx="5133982" cy="2743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4785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7" y="248478"/>
            <a:ext cx="11870266" cy="6361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-253217" y="589928"/>
            <a:ext cx="126984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SpillTheTea</a:t>
            </a:r>
            <a:r>
              <a:rPr lang="ro-RO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informații generale</a:t>
            </a:r>
          </a:p>
          <a:p>
            <a:pPr algn="ctr"/>
            <a:endParaRPr lang="ro-RO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730742-4CC3-478B-AB2B-CB460E8E48A9}"/>
              </a:ext>
            </a:extLst>
          </p:cNvPr>
          <p:cNvSpPr/>
          <p:nvPr/>
        </p:nvSpPr>
        <p:spPr>
          <a:xfrm>
            <a:off x="342716" y="1195550"/>
            <a:ext cx="532656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32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4C42FF-640C-4BB3-9EB9-668D2C186412}"/>
              </a:ext>
            </a:extLst>
          </p:cNvPr>
          <p:cNvSpPr/>
          <p:nvPr/>
        </p:nvSpPr>
        <p:spPr>
          <a:xfrm>
            <a:off x="342716" y="864670"/>
            <a:ext cx="1150656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32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A3C196-E792-432A-B9DE-5968E21E2874}"/>
              </a:ext>
            </a:extLst>
          </p:cNvPr>
          <p:cNvSpPr/>
          <p:nvPr/>
        </p:nvSpPr>
        <p:spPr>
          <a:xfrm>
            <a:off x="342716" y="864670"/>
            <a:ext cx="1150656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32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706F3-F4BC-4799-A9E4-49BF546ADCC0}"/>
              </a:ext>
            </a:extLst>
          </p:cNvPr>
          <p:cNvSpPr/>
          <p:nvPr/>
        </p:nvSpPr>
        <p:spPr>
          <a:xfrm>
            <a:off x="1694104" y="1972384"/>
            <a:ext cx="918428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Cafeaua și ceaiurile sunt importante, iar acest lucru a fost luat în considerare în </a:t>
            </a:r>
            <a:r>
              <a:rPr lang="ro-RO" sz="2800" i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stabilirea prețurilor</a:t>
            </a:r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Cu toate acestea, compania asigură reduceri și discount-uri clienților noștri. </a:t>
            </a: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Livrarea produselor este asigurată celor ce comandă produse în valoare de peste 100 RON.  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FF3A062-F27E-45A6-84F8-F047C9BAD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89" y="4422331"/>
            <a:ext cx="8656507" cy="136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8541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1768413"/>
            <a:ext cx="9702800" cy="332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1151858" y="2283261"/>
            <a:ext cx="98882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PREZENTAREA APLICAȚIILOR INSTALATE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6355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7" y="248478"/>
            <a:ext cx="11870266" cy="6361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-278612" y="361342"/>
            <a:ext cx="126984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APLICAȚIA LOOX  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7EE472-AFA4-441C-B170-38103F3963A8}"/>
              </a:ext>
            </a:extLst>
          </p:cNvPr>
          <p:cNvSpPr/>
          <p:nvPr/>
        </p:nvSpPr>
        <p:spPr>
          <a:xfrm>
            <a:off x="-131292" y="1228259"/>
            <a:ext cx="12698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Student: Burdea Andreea-Paraschiva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1CCBA-51CC-4551-83EB-0662C45E14AC}"/>
              </a:ext>
            </a:extLst>
          </p:cNvPr>
          <p:cNvSpPr/>
          <p:nvPr/>
        </p:nvSpPr>
        <p:spPr>
          <a:xfrm>
            <a:off x="717452" y="1972384"/>
            <a:ext cx="110009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AF241-E0AA-4FD9-A414-97E2EFE49773}"/>
              </a:ext>
            </a:extLst>
          </p:cNvPr>
          <p:cNvSpPr/>
          <p:nvPr/>
        </p:nvSpPr>
        <p:spPr>
          <a:xfrm>
            <a:off x="5431042" y="2243922"/>
            <a:ext cx="6380480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Aplicația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LOOX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folosită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colectarea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automată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recenziilor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clienților</a:t>
            </a:r>
            <a:b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fotografii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videoclipuri</a:t>
            </a:r>
            <a:r>
              <a:rPr lang="ro-RO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Aceasta permite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postarea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 site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 scoase în evidență anumite puncte forte</a:t>
            </a:r>
            <a:b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unor produse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fața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celorlalți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cumpărători</a:t>
            </a:r>
            <a:r>
              <a:rPr lang="en-US" sz="2800" b="0" i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A638D02-6403-43A2-A992-CA25E06F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4" y="1999947"/>
            <a:ext cx="4237240" cy="3461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0682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B5EED-5DF5-48A0-9D34-473C109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7" y="248478"/>
            <a:ext cx="11870266" cy="6361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8D2568-C9BB-4252-9BFB-882BCDC305F3}"/>
              </a:ext>
            </a:extLst>
          </p:cNvPr>
          <p:cNvSpPr/>
          <p:nvPr/>
        </p:nvSpPr>
        <p:spPr>
          <a:xfrm>
            <a:off x="-278612" y="361342"/>
            <a:ext cx="126984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APLICAȚIA KLAVIYO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7EE472-AFA4-441C-B170-38103F3963A8}"/>
              </a:ext>
            </a:extLst>
          </p:cNvPr>
          <p:cNvSpPr/>
          <p:nvPr/>
        </p:nvSpPr>
        <p:spPr>
          <a:xfrm>
            <a:off x="-131292" y="1239634"/>
            <a:ext cx="12698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Student: Marcu Marta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1CCBA-51CC-4551-83EB-0662C45E14AC}"/>
              </a:ext>
            </a:extLst>
          </p:cNvPr>
          <p:cNvSpPr/>
          <p:nvPr/>
        </p:nvSpPr>
        <p:spPr>
          <a:xfrm>
            <a:off x="717452" y="1972384"/>
            <a:ext cx="110009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2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E45A70-A25D-4F14-9B92-0EFF243932D2}"/>
              </a:ext>
            </a:extLst>
          </p:cNvPr>
          <p:cNvSpPr/>
          <p:nvPr/>
        </p:nvSpPr>
        <p:spPr>
          <a:xfrm>
            <a:off x="392004" y="1785688"/>
            <a:ext cx="11639129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rtl="0"/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Klaviyo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folosită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trimite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e-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mailuri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personalizate</a:t>
            </a:r>
            <a:r>
              <a:rPr lang="ro-RO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SMS-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formulare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înscriere</a:t>
            </a:r>
            <a:r>
              <a:rPr lang="ro-RO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newsletter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Funcționalitatea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definită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beneficii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precum:</a:t>
            </a:r>
            <a:endParaRPr lang="ro-RO" sz="28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id="{62581A41-5748-4BB7-8206-75DE54BDD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41" y="3247626"/>
            <a:ext cx="4799655" cy="266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5378A09-2E81-4887-832C-E8BC28A9AF54}"/>
              </a:ext>
            </a:extLst>
          </p:cNvPr>
          <p:cNvSpPr/>
          <p:nvPr/>
        </p:nvSpPr>
        <p:spPr>
          <a:xfrm>
            <a:off x="342320" y="3366738"/>
            <a:ext cx="650862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 rtl="0">
              <a:buFont typeface="Wingdings" panose="05000000000000000000" pitchFamily="2" charset="2"/>
              <a:buChar char="§"/>
            </a:pPr>
            <a:r>
              <a:rPr lang="ro-RO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orme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șabloane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automatizări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prefabricate,</a:t>
            </a:r>
          </a:p>
          <a:p>
            <a:pPr marL="457200" indent="-457200" rtl="0">
              <a:buFont typeface="Wingdings" panose="05000000000000000000" pitchFamily="2" charset="2"/>
              <a:buChar char="§"/>
            </a:pPr>
            <a:r>
              <a:rPr lang="ro-RO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ersonalizare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direcționare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intermediul</a:t>
            </a:r>
            <a:r>
              <a:rPr lang="ro-RO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butoanelor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 rtl="0">
              <a:buFont typeface="Wingdings" panose="05000000000000000000" pitchFamily="2" charset="2"/>
              <a:buChar char="§"/>
            </a:pPr>
            <a:r>
              <a:rPr lang="ro-RO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utomatizări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uzuale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mesaje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 rtl="0">
              <a:buFont typeface="Wingdings" panose="05000000000000000000" pitchFamily="2" charset="2"/>
              <a:buChar char="§"/>
            </a:pPr>
            <a:r>
              <a:rPr lang="ro-RO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ormulare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dinamice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 rtl="0">
              <a:buFont typeface="Wingdings" panose="05000000000000000000" pitchFamily="2" charset="2"/>
              <a:buChar char="§"/>
            </a:pPr>
            <a:r>
              <a:rPr lang="ro-RO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egmentare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eficientă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o-RO" sz="2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rtl="0">
              <a:buFont typeface="Wingdings" panose="05000000000000000000" pitchFamily="2" charset="2"/>
              <a:buChar char="§"/>
            </a:pPr>
            <a:r>
              <a:rPr lang="ro-RO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aportare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veniturile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obținute</a:t>
            </a:r>
            <a:r>
              <a:rPr lang="ro-RO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8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23085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{69224A32-D3EB-45DD-A7DB-28E426D499B2}tf00934815_win32</Template>
  <TotalTime>194</TotalTime>
  <Words>898</Words>
  <Application>Microsoft Office PowerPoint</Application>
  <PresentationFormat>Widescreen</PresentationFormat>
  <Paragraphs>172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Goudy Old Style</vt:lpstr>
      <vt:lpstr>Times New Roman</vt:lpstr>
      <vt:lpstr>Wingdings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 C.G. IOANA-GABRIELA</dc:creator>
  <cp:lastModifiedBy>MAXIM C.G. IOANA-GABRIELA</cp:lastModifiedBy>
  <cp:revision>19</cp:revision>
  <dcterms:created xsi:type="dcterms:W3CDTF">2022-01-10T11:06:28Z</dcterms:created>
  <dcterms:modified xsi:type="dcterms:W3CDTF">2022-01-13T11:00:35Z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