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y="5143500" cx="9144000"/>
  <p:notesSz cx="6858000" cy="9144000"/>
  <p:embeddedFontLst>
    <p:embeddedFont>
      <p:font typeface="Nunito"/>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Nuni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Nunito-regular.fntdata"/><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Nunito-italic.fntdata"/><Relationship Id="rId16" Type="http://schemas.openxmlformats.org/officeDocument/2006/relationships/slide" Target="slides/slide11.xml"/><Relationship Id="rId38" Type="http://schemas.openxmlformats.org/officeDocument/2006/relationships/font" Target="fonts/Nunito-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10d2c8b6106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10d2c8b6106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d2c8b6106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d2c8b6106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10d2c8b6106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10d2c8b6106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0d53181096_1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0d53181096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d315c6d8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0d315c6d8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0d315c6d8e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0d315c6d8e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d315c6d8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0d315c6d8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10d53181096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10d53181096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0d53181096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10d53181096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d53181096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0d53181096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0d2c8b6106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0d2c8b6106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0d53181096_1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0d53181096_1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10d53181096_1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10d53181096_1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10d53181096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10d53181096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10d53181096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10d53181096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0d53181096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0d53181096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10d5318109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10d5318109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10d5318109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10d5318109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0d53181096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0d53181096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10d53181096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10d53181096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10d53181096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10d53181096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10d225edb2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10d225edb2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0d5318109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 name="Google Shape;407;g10d5318109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0d53181096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0d53181096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0d2c8b610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0d2c8b610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0d2c8b610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0d2c8b610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10d2c8b610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10d2c8b610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0d2c8b610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0d2c8b610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0d2c8b6106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0d2c8b6106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0d2c8b6106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0d2c8b6106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1858703" y="1822833"/>
            <a:ext cx="5361300" cy="14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35" name="Google Shape;35;p2"/>
          <p:cNvSpPr txBox="1"/>
          <p:nvPr>
            <p:ph idx="1" type="subTitle"/>
          </p:nvPr>
        </p:nvSpPr>
        <p:spPr>
          <a:xfrm>
            <a:off x="1858700" y="3413158"/>
            <a:ext cx="5361300" cy="52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p:txBody>
      </p:sp>
      <p:sp>
        <p:nvSpPr>
          <p:cNvPr id="36" name="Google Shape;36;p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385850" y="1383850"/>
            <a:ext cx="6372300" cy="13797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p:nvPr>
            <p:ph idx="1" type="body"/>
          </p:nvPr>
        </p:nvSpPr>
        <p:spPr>
          <a:xfrm>
            <a:off x="1385850" y="2863850"/>
            <a:ext cx="6372300" cy="641100"/>
          </a:xfrm>
          <a:prstGeom prst="rect">
            <a:avLst/>
          </a:prstGeom>
        </p:spPr>
        <p:txBody>
          <a:bodyPr anchorCtr="0" anchor="t" bIns="91425" lIns="91425" spcFirstLastPara="1" rIns="91425" wrap="square" tIns="91425">
            <a:normAutofit/>
          </a:bodyPr>
          <a:lstStyle>
            <a:lvl1pPr indent="-311150" lvl="0" marL="457200" algn="ctr">
              <a:spcBef>
                <a:spcPts val="0"/>
              </a:spcBef>
              <a:spcAft>
                <a:spcPts val="0"/>
              </a:spcAft>
              <a:buSzPts val="1300"/>
              <a:buChar char="●"/>
              <a:defRPr/>
            </a:lvl1pPr>
            <a:lvl2pPr indent="-298450" lvl="1" marL="914400" algn="ctr">
              <a:spcBef>
                <a:spcPts val="0"/>
              </a:spcBef>
              <a:spcAft>
                <a:spcPts val="0"/>
              </a:spcAft>
              <a:buSzPts val="1100"/>
              <a:buChar char="○"/>
              <a:defRPr/>
            </a:lvl2pPr>
            <a:lvl3pPr indent="-298450" lvl="2" marL="1371600" algn="ctr">
              <a:spcBef>
                <a:spcPts val="0"/>
              </a:spcBef>
              <a:spcAft>
                <a:spcPts val="0"/>
              </a:spcAft>
              <a:buSzPts val="1100"/>
              <a:buChar char="■"/>
              <a:defRPr/>
            </a:lvl3pPr>
            <a:lvl4pPr indent="-298450" lvl="3" marL="1828800" algn="ctr">
              <a:spcBef>
                <a:spcPts val="0"/>
              </a:spcBef>
              <a:spcAft>
                <a:spcPts val="0"/>
              </a:spcAft>
              <a:buSzPts val="1100"/>
              <a:buChar char="●"/>
              <a:defRPr/>
            </a:lvl4pPr>
            <a:lvl5pPr indent="-298450" lvl="4" marL="2286000" algn="ctr">
              <a:spcBef>
                <a:spcPts val="0"/>
              </a:spcBef>
              <a:spcAft>
                <a:spcPts val="0"/>
              </a:spcAft>
              <a:buSzPts val="1100"/>
              <a:buChar char="○"/>
              <a:defRPr/>
            </a:lvl5pPr>
            <a:lvl6pPr indent="-298450" lvl="5" marL="2743200" algn="ctr">
              <a:spcBef>
                <a:spcPts val="0"/>
              </a:spcBef>
              <a:spcAft>
                <a:spcPts val="0"/>
              </a:spcAft>
              <a:buSzPts val="1100"/>
              <a:buChar char="■"/>
              <a:defRPr/>
            </a:lvl6pPr>
            <a:lvl7pPr indent="-298450" lvl="6" marL="3200400" algn="ctr">
              <a:spcBef>
                <a:spcPts val="0"/>
              </a:spcBef>
              <a:spcAft>
                <a:spcPts val="0"/>
              </a:spcAft>
              <a:buSzPts val="1100"/>
              <a:buChar char="●"/>
              <a:defRPr/>
            </a:lvl7pPr>
            <a:lvl8pPr indent="-298450" lvl="7" marL="3657600" algn="ctr">
              <a:spcBef>
                <a:spcPts val="0"/>
              </a:spcBef>
              <a:spcAft>
                <a:spcPts val="0"/>
              </a:spcAft>
              <a:buSzPts val="1100"/>
              <a:buChar char="○"/>
              <a:defRPr/>
            </a:lvl8pPr>
            <a:lvl9pPr indent="-298450" lvl="8" marL="4114800" algn="ctr">
              <a:spcBef>
                <a:spcPts val="0"/>
              </a:spcBef>
              <a:spcAft>
                <a:spcPts val="0"/>
              </a:spcAft>
              <a:buSzPts val="1100"/>
              <a:buChar char="■"/>
              <a:defRPr/>
            </a:lvl9pPr>
          </a:lstStyle>
          <a:p/>
        </p:txBody>
      </p:sp>
      <p:sp>
        <p:nvSpPr>
          <p:cNvPr id="121" name="Google Shape;121;p11"/>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1888684" y="1746100"/>
            <a:ext cx="5377500" cy="1646100"/>
          </a:xfrm>
          <a:prstGeom prst="rect">
            <a:avLst/>
          </a:prstGeom>
        </p:spPr>
        <p:txBody>
          <a:bodyPr anchorCtr="0" anchor="ctr" bIns="91425" lIns="91425" spcFirstLastPara="1" rIns="91425" wrap="square" tIns="91425">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p:txBody>
      </p:sp>
      <p:sp>
        <p:nvSpPr>
          <p:cNvPr id="48" name="Google Shape;48;p3"/>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54" name="Google Shape;54;p4"/>
          <p:cNvSpPr txBox="1"/>
          <p:nvPr>
            <p:ph idx="1" type="body"/>
          </p:nvPr>
        </p:nvSpPr>
        <p:spPr>
          <a:xfrm>
            <a:off x="819150" y="1990725"/>
            <a:ext cx="75057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55" name="Google Shape;55;p4"/>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1" name="Google Shape;61;p5"/>
          <p:cNvSpPr txBox="1"/>
          <p:nvPr>
            <p:ph idx="1" type="body"/>
          </p:nvPr>
        </p:nvSpPr>
        <p:spPr>
          <a:xfrm>
            <a:off x="819150"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2" name="Google Shape;62;p5"/>
          <p:cNvSpPr txBox="1"/>
          <p:nvPr>
            <p:ph idx="2" type="body"/>
          </p:nvPr>
        </p:nvSpPr>
        <p:spPr>
          <a:xfrm>
            <a:off x="4638675" y="1990725"/>
            <a:ext cx="3686100" cy="24480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63" name="Google Shape;63;p5"/>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69" name="Google Shape;69;p6"/>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7"/>
          <p:cNvSpPr/>
          <p:nvPr/>
        </p:nvSpPr>
        <p:spPr>
          <a:xfrm>
            <a:off x="31" y="2824500"/>
            <a:ext cx="7370400" cy="23190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819150" y="845600"/>
            <a:ext cx="3709200" cy="1383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75" name="Google Shape;75;p7"/>
          <p:cNvSpPr txBox="1"/>
          <p:nvPr>
            <p:ph idx="1" type="body"/>
          </p:nvPr>
        </p:nvSpPr>
        <p:spPr>
          <a:xfrm>
            <a:off x="830700" y="2319050"/>
            <a:ext cx="3709200" cy="21198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76" name="Google Shape;76;p7"/>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393929" y="1301146"/>
            <a:ext cx="6366900" cy="25392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p:txBody>
      </p:sp>
      <p:sp>
        <p:nvSpPr>
          <p:cNvPr id="94" name="Google Shape;94;p8"/>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819150" y="845600"/>
            <a:ext cx="6424200" cy="7050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100" name="Google Shape;100;p9"/>
          <p:cNvSpPr txBox="1"/>
          <p:nvPr>
            <p:ph idx="1" type="subTitle"/>
          </p:nvPr>
        </p:nvSpPr>
        <p:spPr>
          <a:xfrm>
            <a:off x="819150" y="1550700"/>
            <a:ext cx="5859900" cy="3936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p:txBody>
      </p:sp>
      <p:sp>
        <p:nvSpPr>
          <p:cNvPr id="101" name="Google Shape;101;p9"/>
          <p:cNvSpPr txBox="1"/>
          <p:nvPr>
            <p:ph idx="2" type="body"/>
          </p:nvPr>
        </p:nvSpPr>
        <p:spPr>
          <a:xfrm>
            <a:off x="819150" y="2467050"/>
            <a:ext cx="5859900" cy="2095500"/>
          </a:xfrm>
          <a:prstGeom prst="rect">
            <a:avLst/>
          </a:prstGeom>
        </p:spPr>
        <p:txBody>
          <a:bodyPr anchorCtr="0" anchor="t" bIns="91425" lIns="91425" spcFirstLastPara="1" rIns="91425" wrap="square" tIns="91425">
            <a:normAutofit/>
          </a:bodyPr>
          <a:lstStyle>
            <a:lvl1pPr indent="-311150" lvl="0" marL="457200">
              <a:spcBef>
                <a:spcPts val="0"/>
              </a:spcBef>
              <a:spcAft>
                <a:spcPts val="0"/>
              </a:spcAft>
              <a:buSzPts val="1300"/>
              <a:buChar char="●"/>
              <a:defRPr/>
            </a:lvl1pPr>
            <a:lvl2pPr indent="-298450" lvl="1" marL="914400">
              <a:spcBef>
                <a:spcPts val="0"/>
              </a:spcBef>
              <a:spcAft>
                <a:spcPts val="0"/>
              </a:spcAft>
              <a:buSzPts val="1100"/>
              <a:buChar char="○"/>
              <a:defRPr/>
            </a:lvl2pPr>
            <a:lvl3pPr indent="-298450" lvl="2" marL="1371600">
              <a:spcBef>
                <a:spcPts val="0"/>
              </a:spcBef>
              <a:spcAft>
                <a:spcPts val="0"/>
              </a:spcAft>
              <a:buSzPts val="1100"/>
              <a:buChar char="■"/>
              <a:defRPr/>
            </a:lvl3pPr>
            <a:lvl4pPr indent="-298450" lvl="3" marL="1828800">
              <a:spcBef>
                <a:spcPts val="0"/>
              </a:spcBef>
              <a:spcAft>
                <a:spcPts val="0"/>
              </a:spcAft>
              <a:buSzPts val="1100"/>
              <a:buChar char="●"/>
              <a:defRPr/>
            </a:lvl4pPr>
            <a:lvl5pPr indent="-298450" lvl="4" marL="2286000">
              <a:spcBef>
                <a:spcPts val="0"/>
              </a:spcBef>
              <a:spcAft>
                <a:spcPts val="0"/>
              </a:spcAft>
              <a:buSzPts val="1100"/>
              <a:buChar char="○"/>
              <a:defRPr/>
            </a:lvl5pPr>
            <a:lvl6pPr indent="-298450" lvl="5" marL="2743200">
              <a:spcBef>
                <a:spcPts val="0"/>
              </a:spcBef>
              <a:spcAft>
                <a:spcPts val="0"/>
              </a:spcAft>
              <a:buSzPts val="1100"/>
              <a:buChar char="■"/>
              <a:defRPr/>
            </a:lvl6pPr>
            <a:lvl7pPr indent="-298450" lvl="6" marL="3200400">
              <a:spcBef>
                <a:spcPts val="0"/>
              </a:spcBef>
              <a:spcAft>
                <a:spcPts val="0"/>
              </a:spcAft>
              <a:buSzPts val="1100"/>
              <a:buChar char="●"/>
              <a:defRPr/>
            </a:lvl7pPr>
            <a:lvl8pPr indent="-298450" lvl="7" marL="3657600">
              <a:spcBef>
                <a:spcPts val="0"/>
              </a:spcBef>
              <a:spcAft>
                <a:spcPts val="0"/>
              </a:spcAft>
              <a:buSzPts val="1100"/>
              <a:buChar char="○"/>
              <a:defRPr/>
            </a:lvl8pPr>
            <a:lvl9pPr indent="-298450" lvl="8" marL="4114800">
              <a:spcBef>
                <a:spcPts val="0"/>
              </a:spcBef>
              <a:spcAft>
                <a:spcPts val="0"/>
              </a:spcAft>
              <a:buSzPts val="1100"/>
              <a:buChar char="■"/>
              <a:defRPr/>
            </a:lvl9pPr>
          </a:lstStyle>
          <a:p/>
        </p:txBody>
      </p:sp>
      <p:sp>
        <p:nvSpPr>
          <p:cNvPr id="102" name="Google Shape;102;p9"/>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328025" y="4163500"/>
            <a:ext cx="7415100" cy="605100"/>
          </a:xfrm>
          <a:prstGeom prst="rect">
            <a:avLst/>
          </a:prstGeom>
        </p:spPr>
        <p:txBody>
          <a:bodyPr anchorCtr="0" anchor="b" bIns="91425" lIns="91425" spcFirstLastPara="1" rIns="91425" wrap="square" tIns="91425">
            <a:normAutofit/>
          </a:bodyPr>
          <a:lstStyle>
            <a:lvl1pPr indent="-228600" lvl="0" marL="457200">
              <a:lnSpc>
                <a:spcPct val="100000"/>
              </a:lnSpc>
              <a:spcBef>
                <a:spcPts val="0"/>
              </a:spcBef>
              <a:spcAft>
                <a:spcPts val="0"/>
              </a:spcAft>
              <a:buSzPts val="1300"/>
              <a:buNone/>
              <a:defRPr/>
            </a:lvl1pPr>
          </a:lstStyle>
          <a:p/>
        </p:txBody>
      </p:sp>
      <p:sp>
        <p:nvSpPr>
          <p:cNvPr id="108" name="Google Shape;108;p10"/>
          <p:cNvSpPr txBox="1"/>
          <p:nvPr>
            <p:ph idx="12" type="sldNum"/>
          </p:nvPr>
        </p:nvSpPr>
        <p:spPr>
          <a:xfrm>
            <a:off x="8390734" y="4543668"/>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ro"/>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311700" y="1152475"/>
            <a:ext cx="8520600" cy="3391200"/>
          </a:xfrm>
          <a:prstGeom prst="rect">
            <a:avLst/>
          </a:prstGeom>
          <a:noFill/>
          <a:ln>
            <a:noFill/>
          </a:ln>
        </p:spPr>
        <p:txBody>
          <a:bodyPr anchorCtr="0" anchor="t" bIns="91425" lIns="91425" spcFirstLastPara="1" rIns="91425" wrap="square" tIns="91425">
            <a:normAutofit/>
          </a:bodyPr>
          <a:lstStyle>
            <a:lvl1pPr indent="-311150" lvl="0" marL="45720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indent="-298450" lvl="1" marL="914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indent="-298450" lvl="2" marL="1371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indent="-298450" lvl="3" marL="1828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indent="-298450" lvl="4" marL="22860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indent="-298450" lvl="5" marL="27432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indent="-298450" lvl="6" marL="32004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indent="-298450" lvl="7" marL="36576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indent="-298450" lvl="8" marL="411480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ro"/>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hyperlink" Target="about:blank" TargetMode="Externa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3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32.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35.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34.png"/><Relationship Id="rId5"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36.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9.jpg"/><Relationship Id="rId5" Type="http://schemas.openxmlformats.org/officeDocument/2006/relationships/image" Target="../media/image7.jpg"/><Relationship Id="rId6"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9.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55.png"/><Relationship Id="rId5" Type="http://schemas.openxmlformats.org/officeDocument/2006/relationships/image" Target="../media/image46.png"/><Relationship Id="rId6"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8.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2.png"/><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57.png"/><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7.png"/><Relationship Id="rId4" Type="http://schemas.openxmlformats.org/officeDocument/2006/relationships/image" Target="../media/image62.gif"/><Relationship Id="rId5" Type="http://schemas.openxmlformats.org/officeDocument/2006/relationships/image" Target="../media/image51.png"/><Relationship Id="rId6"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56.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60.png"/><Relationship Id="rId4" Type="http://schemas.openxmlformats.org/officeDocument/2006/relationships/image" Target="../media/image6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6.png"/><Relationship Id="rId4" Type="http://schemas.openxmlformats.org/officeDocument/2006/relationships/image" Target="../media/image6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1.png"/><Relationship Id="rId4" Type="http://schemas.openxmlformats.org/officeDocument/2006/relationships/image" Target="../media/image65.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26.gi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7" name="Shape 127"/>
        <p:cNvGrpSpPr/>
        <p:nvPr/>
      </p:nvGrpSpPr>
      <p:grpSpPr>
        <a:xfrm>
          <a:off x="0" y="0"/>
          <a:ext cx="0" cy="0"/>
          <a:chOff x="0" y="0"/>
          <a:chExt cx="0" cy="0"/>
        </a:xfrm>
      </p:grpSpPr>
      <p:sp>
        <p:nvSpPr>
          <p:cNvPr id="128" name="Google Shape;128;p13"/>
          <p:cNvSpPr txBox="1"/>
          <p:nvPr>
            <p:ph idx="4294967295" type="ctrTitle"/>
          </p:nvPr>
        </p:nvSpPr>
        <p:spPr>
          <a:xfrm>
            <a:off x="2974950" y="655950"/>
            <a:ext cx="3194100" cy="679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ro">
                <a:solidFill>
                  <a:schemeClr val="dk2"/>
                </a:solidFill>
                <a:latin typeface="Comic Sans MS"/>
                <a:ea typeface="Comic Sans MS"/>
                <a:cs typeface="Comic Sans MS"/>
                <a:sym typeface="Comic Sans MS"/>
              </a:rPr>
              <a:t>Echipa PowerGirls</a:t>
            </a:r>
            <a:endParaRPr>
              <a:solidFill>
                <a:schemeClr val="dk2"/>
              </a:solidFill>
              <a:latin typeface="Comic Sans MS"/>
              <a:ea typeface="Comic Sans MS"/>
              <a:cs typeface="Comic Sans MS"/>
              <a:sym typeface="Comic Sans MS"/>
            </a:endParaRPr>
          </a:p>
        </p:txBody>
      </p:sp>
      <p:sp>
        <p:nvSpPr>
          <p:cNvPr id="129" name="Google Shape;129;p13"/>
          <p:cNvSpPr txBox="1"/>
          <p:nvPr>
            <p:ph idx="1" type="body"/>
          </p:nvPr>
        </p:nvSpPr>
        <p:spPr>
          <a:xfrm>
            <a:off x="1713150" y="1603250"/>
            <a:ext cx="5717700" cy="2241900"/>
          </a:xfrm>
          <a:prstGeom prst="rect">
            <a:avLst/>
          </a:prstGeom>
          <a:solidFill>
            <a:schemeClr val="dk1"/>
          </a:solidFill>
          <a:ln cap="flat" cmpd="sng" w="9525">
            <a:solidFill>
              <a:schemeClr val="dk1"/>
            </a:solidFill>
            <a:prstDash val="solid"/>
            <a:round/>
            <a:headEnd len="sm" w="sm" type="none"/>
            <a:tailEnd len="sm" w="sm" type="none"/>
          </a:ln>
        </p:spPr>
        <p:txBody>
          <a:bodyPr anchorCtr="0" anchor="b" bIns="91425" lIns="91425" spcFirstLastPara="1" rIns="91425" wrap="square" tIns="91425">
            <a:noAutofit/>
          </a:bodyPr>
          <a:lstStyle/>
          <a:p>
            <a:pPr indent="0" lvl="0" marL="0" rtl="0" algn="just">
              <a:spcBef>
                <a:spcPts val="0"/>
              </a:spcBef>
              <a:spcAft>
                <a:spcPts val="0"/>
              </a:spcAft>
              <a:buNone/>
            </a:pPr>
            <a:r>
              <a:rPr b="1" lang="ro" sz="1600">
                <a:latin typeface="Comic Sans MS"/>
                <a:ea typeface="Comic Sans MS"/>
                <a:cs typeface="Comic Sans MS"/>
                <a:sym typeface="Comic Sans MS"/>
              </a:rPr>
              <a:t>Magazin Online:</a:t>
            </a:r>
            <a:r>
              <a:rPr lang="ro" sz="1600">
                <a:latin typeface="Comic Sans MS"/>
                <a:ea typeface="Comic Sans MS"/>
                <a:cs typeface="Comic Sans MS"/>
                <a:sym typeface="Comic Sans MS"/>
              </a:rPr>
              <a:t> Bia’s Art</a:t>
            </a:r>
            <a:endParaRPr sz="1600">
              <a:latin typeface="Comic Sans MS"/>
              <a:ea typeface="Comic Sans MS"/>
              <a:cs typeface="Comic Sans MS"/>
              <a:sym typeface="Comic Sans MS"/>
            </a:endParaRPr>
          </a:p>
          <a:p>
            <a:pPr indent="0" lvl="0" marL="0" rtl="0" algn="just">
              <a:spcBef>
                <a:spcPts val="0"/>
              </a:spcBef>
              <a:spcAft>
                <a:spcPts val="0"/>
              </a:spcAft>
              <a:buNone/>
            </a:pPr>
            <a:r>
              <a:rPr b="1" lang="ro" sz="1600">
                <a:latin typeface="Comic Sans MS"/>
                <a:ea typeface="Comic Sans MS"/>
                <a:cs typeface="Comic Sans MS"/>
                <a:sym typeface="Comic Sans MS"/>
              </a:rPr>
              <a:t>Membrii echipei:</a:t>
            </a:r>
            <a:endParaRPr b="1" sz="1600">
              <a:latin typeface="Comic Sans MS"/>
              <a:ea typeface="Comic Sans MS"/>
              <a:cs typeface="Comic Sans MS"/>
              <a:sym typeface="Comic Sans MS"/>
            </a:endParaRPr>
          </a:p>
          <a:p>
            <a:pPr indent="457200" lvl="0" marL="0" rtl="0" algn="just">
              <a:spcBef>
                <a:spcPts val="0"/>
              </a:spcBef>
              <a:spcAft>
                <a:spcPts val="0"/>
              </a:spcAft>
              <a:buNone/>
            </a:pPr>
            <a:r>
              <a:rPr lang="ro" sz="1600">
                <a:latin typeface="Comic Sans MS"/>
                <a:ea typeface="Comic Sans MS"/>
                <a:cs typeface="Comic Sans MS"/>
                <a:sym typeface="Comic Sans MS"/>
              </a:rPr>
              <a:t>Arcana Roberta-IE33</a:t>
            </a:r>
            <a:endParaRPr sz="1600">
              <a:latin typeface="Comic Sans MS"/>
              <a:ea typeface="Comic Sans MS"/>
              <a:cs typeface="Comic Sans MS"/>
              <a:sym typeface="Comic Sans MS"/>
            </a:endParaRPr>
          </a:p>
          <a:p>
            <a:pPr indent="457200" lvl="0" marL="0" rtl="0" algn="just">
              <a:spcBef>
                <a:spcPts val="0"/>
              </a:spcBef>
              <a:spcAft>
                <a:spcPts val="0"/>
              </a:spcAft>
              <a:buNone/>
            </a:pPr>
            <a:r>
              <a:rPr lang="ro" sz="1600">
                <a:latin typeface="Comic Sans MS"/>
                <a:ea typeface="Comic Sans MS"/>
                <a:cs typeface="Comic Sans MS"/>
                <a:sym typeface="Comic Sans MS"/>
              </a:rPr>
              <a:t>Cârlescu Bianca Mihaela-IE33</a:t>
            </a:r>
            <a:endParaRPr sz="1600">
              <a:latin typeface="Comic Sans MS"/>
              <a:ea typeface="Comic Sans MS"/>
              <a:cs typeface="Comic Sans MS"/>
              <a:sym typeface="Comic Sans MS"/>
            </a:endParaRPr>
          </a:p>
          <a:p>
            <a:pPr indent="457200" lvl="0" marL="0" rtl="0" algn="just">
              <a:spcBef>
                <a:spcPts val="0"/>
              </a:spcBef>
              <a:spcAft>
                <a:spcPts val="0"/>
              </a:spcAft>
              <a:buNone/>
            </a:pPr>
            <a:r>
              <a:rPr lang="ro" sz="1600">
                <a:latin typeface="Comic Sans MS"/>
                <a:ea typeface="Comic Sans MS"/>
                <a:cs typeface="Comic Sans MS"/>
                <a:sym typeface="Comic Sans MS"/>
              </a:rPr>
              <a:t>Ghercă Maria Antonia-IE33</a:t>
            </a:r>
            <a:endParaRPr sz="1600">
              <a:latin typeface="Comic Sans MS"/>
              <a:ea typeface="Comic Sans MS"/>
              <a:cs typeface="Comic Sans MS"/>
              <a:sym typeface="Comic Sans MS"/>
            </a:endParaRPr>
          </a:p>
          <a:p>
            <a:pPr indent="0" lvl="0" marL="0" rtl="0" algn="just">
              <a:spcBef>
                <a:spcPts val="0"/>
              </a:spcBef>
              <a:spcAft>
                <a:spcPts val="0"/>
              </a:spcAft>
              <a:buNone/>
            </a:pPr>
            <a:r>
              <a:rPr b="1" lang="ro" sz="1600">
                <a:latin typeface="Comic Sans MS"/>
                <a:ea typeface="Comic Sans MS"/>
                <a:cs typeface="Comic Sans MS"/>
                <a:sym typeface="Comic Sans MS"/>
              </a:rPr>
              <a:t>Adresa URL: </a:t>
            </a:r>
            <a:r>
              <a:rPr i="1" lang="ro" sz="1600">
                <a:solidFill>
                  <a:schemeClr val="hlink"/>
                </a:solidFill>
                <a:uFill>
                  <a:noFill/>
                </a:uFill>
                <a:latin typeface="Comic Sans MS"/>
                <a:ea typeface="Comic Sans MS"/>
                <a:cs typeface="Comic Sans MS"/>
                <a:sym typeface="Comic Sans MS"/>
                <a:hlinkClick r:id="rId3"/>
              </a:rPr>
              <a:t>https://produsehandmade.myshopify.com/</a:t>
            </a:r>
            <a:r>
              <a:rPr b="1" lang="ro" sz="1600">
                <a:latin typeface="Comic Sans MS"/>
                <a:ea typeface="Comic Sans MS"/>
                <a:cs typeface="Comic Sans MS"/>
                <a:sym typeface="Comic Sans MS"/>
              </a:rPr>
              <a:t> </a:t>
            </a:r>
            <a:endParaRPr b="1" sz="1600">
              <a:latin typeface="Comic Sans MS"/>
              <a:ea typeface="Comic Sans MS"/>
              <a:cs typeface="Comic Sans MS"/>
              <a:sym typeface="Comic Sans MS"/>
            </a:endParaRPr>
          </a:p>
          <a:p>
            <a:pPr indent="0" lvl="0" marL="0" rtl="0" algn="just">
              <a:spcBef>
                <a:spcPts val="0"/>
              </a:spcBef>
              <a:spcAft>
                <a:spcPts val="0"/>
              </a:spcAft>
              <a:buNone/>
            </a:pPr>
            <a:r>
              <a:rPr b="1" lang="ro" sz="1600">
                <a:latin typeface="Comic Sans MS"/>
                <a:ea typeface="Comic Sans MS"/>
                <a:cs typeface="Comic Sans MS"/>
                <a:sym typeface="Comic Sans MS"/>
              </a:rPr>
              <a:t>Date de conectare: e-mail: </a:t>
            </a:r>
            <a:r>
              <a:rPr lang="ro" sz="1600">
                <a:latin typeface="Comic Sans MS"/>
                <a:ea typeface="Comic Sans MS"/>
                <a:cs typeface="Comic Sans MS"/>
                <a:sym typeface="Comic Sans MS"/>
              </a:rPr>
              <a:t>arcanaandrei@yahoo.com</a:t>
            </a:r>
            <a:endParaRPr sz="1600">
              <a:latin typeface="Comic Sans MS"/>
              <a:ea typeface="Comic Sans MS"/>
              <a:cs typeface="Comic Sans MS"/>
              <a:sym typeface="Comic Sans MS"/>
            </a:endParaRPr>
          </a:p>
          <a:p>
            <a:pPr indent="0" lvl="0" marL="0" rtl="0" algn="just">
              <a:spcBef>
                <a:spcPts val="0"/>
              </a:spcBef>
              <a:spcAft>
                <a:spcPts val="0"/>
              </a:spcAft>
              <a:buNone/>
            </a:pPr>
            <a:r>
              <a:rPr b="1" lang="ro" sz="1600">
                <a:latin typeface="Comic Sans MS"/>
                <a:ea typeface="Comic Sans MS"/>
                <a:cs typeface="Comic Sans MS"/>
                <a:sym typeface="Comic Sans MS"/>
              </a:rPr>
              <a:t>                       parolă: </a:t>
            </a:r>
            <a:r>
              <a:rPr lang="ro" sz="1600">
                <a:latin typeface="Comic Sans MS"/>
                <a:ea typeface="Comic Sans MS"/>
                <a:cs typeface="Comic Sans MS"/>
                <a:sym typeface="Comic Sans MS"/>
              </a:rPr>
              <a:t>IE33RBA</a:t>
            </a:r>
            <a:endParaRPr sz="1600">
              <a:latin typeface="Comic Sans MS"/>
              <a:ea typeface="Comic Sans MS"/>
              <a:cs typeface="Comic Sans MS"/>
              <a:sym typeface="Comic Sans MS"/>
            </a:endParaRPr>
          </a:p>
        </p:txBody>
      </p:sp>
      <p:pic>
        <p:nvPicPr>
          <p:cNvPr id="130" name="Google Shape;130;p13"/>
          <p:cNvPicPr preferRelativeResize="0"/>
          <p:nvPr/>
        </p:nvPicPr>
        <p:blipFill>
          <a:blip r:embed="rId4">
            <a:alphaModFix/>
          </a:blip>
          <a:stretch>
            <a:fillRect/>
          </a:stretch>
        </p:blipFill>
        <p:spPr>
          <a:xfrm>
            <a:off x="6714225" y="763400"/>
            <a:ext cx="1515400" cy="1515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11" name="Shape 211"/>
        <p:cNvGrpSpPr/>
        <p:nvPr/>
      </p:nvGrpSpPr>
      <p:grpSpPr>
        <a:xfrm>
          <a:off x="0" y="0"/>
          <a:ext cx="0" cy="0"/>
          <a:chOff x="0" y="0"/>
          <a:chExt cx="0" cy="0"/>
        </a:xfrm>
      </p:grpSpPr>
      <p:sp>
        <p:nvSpPr>
          <p:cNvPr id="212" name="Google Shape;212;p22"/>
          <p:cNvSpPr txBox="1"/>
          <p:nvPr/>
        </p:nvSpPr>
        <p:spPr>
          <a:xfrm>
            <a:off x="3072000" y="537400"/>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Funcții JavaScript</a:t>
            </a:r>
            <a:endParaRPr sz="700">
              <a:latin typeface="Comic Sans MS"/>
              <a:ea typeface="Comic Sans MS"/>
              <a:cs typeface="Comic Sans MS"/>
              <a:sym typeface="Comic Sans MS"/>
            </a:endParaRPr>
          </a:p>
        </p:txBody>
      </p:sp>
      <p:sp>
        <p:nvSpPr>
          <p:cNvPr id="213" name="Google Shape;213;p22"/>
          <p:cNvSpPr txBox="1"/>
          <p:nvPr/>
        </p:nvSpPr>
        <p:spPr>
          <a:xfrm>
            <a:off x="214950" y="1169675"/>
            <a:ext cx="8567400" cy="133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o" sz="1500">
                <a:latin typeface="Calibri"/>
                <a:ea typeface="Calibri"/>
                <a:cs typeface="Calibri"/>
                <a:sym typeface="Calibri"/>
              </a:rPr>
              <a:t>O altă funcție utilă magazinului nostru online este cea prin care utilizatorii pot copia în clipboard codul de reducere prin simpla apăsare a butonului creat având textul “Copiază”. Pentru a ne asigură că este corect scrisă funcția, am introdus și un mesaj de alertă care ne avertizează cu privire la textul copiat. De acest cod se vor putea utiliza clienții care-l păstrează la comenzile plasate în luna februarie. Este o strategie prin care sperăm să vindem produsele din colecția de Crăciun și nu numai.</a:t>
            </a:r>
            <a:endParaRPr sz="1100"/>
          </a:p>
        </p:txBody>
      </p:sp>
      <p:pic>
        <p:nvPicPr>
          <p:cNvPr id="214" name="Google Shape;214;p22"/>
          <p:cNvPicPr preferRelativeResize="0"/>
          <p:nvPr/>
        </p:nvPicPr>
        <p:blipFill>
          <a:blip r:embed="rId3">
            <a:alphaModFix/>
          </a:blip>
          <a:stretch>
            <a:fillRect/>
          </a:stretch>
        </p:blipFill>
        <p:spPr>
          <a:xfrm>
            <a:off x="375600" y="2574900"/>
            <a:ext cx="8246099" cy="890425"/>
          </a:xfrm>
          <a:prstGeom prst="rect">
            <a:avLst/>
          </a:prstGeom>
          <a:noFill/>
          <a:ln>
            <a:noFill/>
          </a:ln>
        </p:spPr>
      </p:pic>
      <p:pic>
        <p:nvPicPr>
          <p:cNvPr id="215" name="Google Shape;215;p22"/>
          <p:cNvPicPr preferRelativeResize="0"/>
          <p:nvPr/>
        </p:nvPicPr>
        <p:blipFill>
          <a:blip r:embed="rId4">
            <a:alphaModFix/>
          </a:blip>
          <a:stretch>
            <a:fillRect/>
          </a:stretch>
        </p:blipFill>
        <p:spPr>
          <a:xfrm>
            <a:off x="4572000" y="3531349"/>
            <a:ext cx="3469325" cy="1273100"/>
          </a:xfrm>
          <a:prstGeom prst="rect">
            <a:avLst/>
          </a:prstGeom>
          <a:noFill/>
          <a:ln>
            <a:noFill/>
          </a:ln>
        </p:spPr>
      </p:pic>
      <p:sp>
        <p:nvSpPr>
          <p:cNvPr id="216" name="Google Shape;216;p22"/>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pic>
        <p:nvPicPr>
          <p:cNvPr id="217" name="Google Shape;217;p22"/>
          <p:cNvPicPr preferRelativeResize="0"/>
          <p:nvPr/>
        </p:nvPicPr>
        <p:blipFill>
          <a:blip r:embed="rId5">
            <a:alphaModFix/>
          </a:blip>
          <a:stretch>
            <a:fillRect/>
          </a:stretch>
        </p:blipFill>
        <p:spPr>
          <a:xfrm>
            <a:off x="1579975" y="3830678"/>
            <a:ext cx="2257600" cy="674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21" name="Shape 221"/>
        <p:cNvGrpSpPr/>
        <p:nvPr/>
      </p:nvGrpSpPr>
      <p:grpSpPr>
        <a:xfrm>
          <a:off x="0" y="0"/>
          <a:ext cx="0" cy="0"/>
          <a:chOff x="0" y="0"/>
          <a:chExt cx="0" cy="0"/>
        </a:xfrm>
      </p:grpSpPr>
      <p:sp>
        <p:nvSpPr>
          <p:cNvPr id="222" name="Google Shape;222;p23"/>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223" name="Google Shape;223;p23"/>
          <p:cNvSpPr txBox="1"/>
          <p:nvPr/>
        </p:nvSpPr>
        <p:spPr>
          <a:xfrm>
            <a:off x="3072000" y="537400"/>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Funcții JavaScript</a:t>
            </a:r>
            <a:endParaRPr sz="700">
              <a:latin typeface="Comic Sans MS"/>
              <a:ea typeface="Comic Sans MS"/>
              <a:cs typeface="Comic Sans MS"/>
              <a:sym typeface="Comic Sans MS"/>
            </a:endParaRPr>
          </a:p>
        </p:txBody>
      </p:sp>
      <p:sp>
        <p:nvSpPr>
          <p:cNvPr id="224" name="Google Shape;224;p23"/>
          <p:cNvSpPr txBox="1"/>
          <p:nvPr/>
        </p:nvSpPr>
        <p:spPr>
          <a:xfrm>
            <a:off x="353125" y="1106800"/>
            <a:ext cx="83064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Am introdus și funcția JavaScript ce permite utilizatorilor să revină în partea de sus a paginii prin simpla apăsare a butonului din footer specific acestei acțiuni. Acest lucru este de folos mai ales în cazul paginii ce cuprinde totalitatea produselor noastre. Mai apoi am stilizat butonul folosind cod CSS.</a:t>
            </a:r>
            <a:endParaRPr sz="1500">
              <a:latin typeface="Calibri"/>
              <a:ea typeface="Calibri"/>
              <a:cs typeface="Calibri"/>
              <a:sym typeface="Calibri"/>
            </a:endParaRPr>
          </a:p>
        </p:txBody>
      </p:sp>
      <p:pic>
        <p:nvPicPr>
          <p:cNvPr id="225" name="Google Shape;225;p23"/>
          <p:cNvPicPr preferRelativeResize="0"/>
          <p:nvPr/>
        </p:nvPicPr>
        <p:blipFill>
          <a:blip r:embed="rId3">
            <a:alphaModFix/>
          </a:blip>
          <a:stretch>
            <a:fillRect/>
          </a:stretch>
        </p:blipFill>
        <p:spPr>
          <a:xfrm>
            <a:off x="899925" y="2205700"/>
            <a:ext cx="5172075" cy="885825"/>
          </a:xfrm>
          <a:prstGeom prst="rect">
            <a:avLst/>
          </a:prstGeom>
          <a:noFill/>
          <a:ln>
            <a:noFill/>
          </a:ln>
        </p:spPr>
      </p:pic>
      <p:pic>
        <p:nvPicPr>
          <p:cNvPr id="226" name="Google Shape;226;p23"/>
          <p:cNvPicPr preferRelativeResize="0"/>
          <p:nvPr/>
        </p:nvPicPr>
        <p:blipFill>
          <a:blip r:embed="rId4">
            <a:alphaModFix/>
          </a:blip>
          <a:stretch>
            <a:fillRect/>
          </a:stretch>
        </p:blipFill>
        <p:spPr>
          <a:xfrm>
            <a:off x="899925" y="3243925"/>
            <a:ext cx="3256125" cy="1450525"/>
          </a:xfrm>
          <a:prstGeom prst="rect">
            <a:avLst/>
          </a:prstGeom>
          <a:noFill/>
          <a:ln>
            <a:noFill/>
          </a:ln>
        </p:spPr>
      </p:pic>
      <p:pic>
        <p:nvPicPr>
          <p:cNvPr id="227" name="Google Shape;227;p23"/>
          <p:cNvPicPr preferRelativeResize="0"/>
          <p:nvPr/>
        </p:nvPicPr>
        <p:blipFill rotWithShape="1">
          <a:blip r:embed="rId5">
            <a:alphaModFix/>
          </a:blip>
          <a:srcRect b="22323" l="36061" r="36994" t="40171"/>
          <a:stretch/>
        </p:blipFill>
        <p:spPr>
          <a:xfrm>
            <a:off x="7047350" y="2947925"/>
            <a:ext cx="875150" cy="7216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31" name="Shape 231"/>
        <p:cNvGrpSpPr/>
        <p:nvPr/>
      </p:nvGrpSpPr>
      <p:grpSpPr>
        <a:xfrm>
          <a:off x="0" y="0"/>
          <a:ext cx="0" cy="0"/>
          <a:chOff x="0" y="0"/>
          <a:chExt cx="0" cy="0"/>
        </a:xfrm>
      </p:grpSpPr>
      <p:sp>
        <p:nvSpPr>
          <p:cNvPr id="232" name="Google Shape;232;p24"/>
          <p:cNvSpPr txBox="1"/>
          <p:nvPr>
            <p:ph idx="4294967295" type="title"/>
          </p:nvPr>
        </p:nvSpPr>
        <p:spPr>
          <a:xfrm>
            <a:off x="854525" y="728700"/>
            <a:ext cx="7505700" cy="58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Aplicație instalată de fiecare membru</a:t>
            </a:r>
            <a:endParaRPr sz="2500">
              <a:solidFill>
                <a:srgbClr val="000000"/>
              </a:solidFill>
              <a:latin typeface="Comic Sans MS"/>
              <a:ea typeface="Comic Sans MS"/>
              <a:cs typeface="Comic Sans MS"/>
              <a:sym typeface="Comic Sans MS"/>
            </a:endParaRPr>
          </a:p>
        </p:txBody>
      </p:sp>
      <p:sp>
        <p:nvSpPr>
          <p:cNvPr id="233" name="Google Shape;233;p24"/>
          <p:cNvSpPr txBox="1"/>
          <p:nvPr>
            <p:ph idx="1" type="body"/>
          </p:nvPr>
        </p:nvSpPr>
        <p:spPr>
          <a:xfrm>
            <a:off x="343688" y="1469600"/>
            <a:ext cx="5213100" cy="1788600"/>
          </a:xfrm>
          <a:prstGeom prst="rect">
            <a:avLst/>
          </a:prstGeom>
        </p:spPr>
        <p:txBody>
          <a:bodyPr anchorCtr="0" anchor="t" bIns="91425" lIns="91425" spcFirstLastPara="1" rIns="91425" wrap="square" tIns="91425">
            <a:normAutofit lnSpcReduction="10000"/>
          </a:bodyPr>
          <a:lstStyle/>
          <a:p>
            <a:pPr indent="457200" lvl="0" marL="0" rtl="0" algn="just">
              <a:spcBef>
                <a:spcPts val="0"/>
              </a:spcBef>
              <a:spcAft>
                <a:spcPts val="0"/>
              </a:spcAft>
              <a:buNone/>
            </a:pPr>
            <a:r>
              <a:rPr lang="ro" sz="1500"/>
              <a:t>Aplicația pe care am ales să o instalez este </a:t>
            </a:r>
            <a:r>
              <a:rPr b="1" lang="ro" sz="1500"/>
              <a:t>Product Reviews</a:t>
            </a:r>
            <a:r>
              <a:rPr lang="ro" sz="1500"/>
              <a:t> întrucât consider că atunci când conduci o afacere, cel mai important lucru este părerea clienților. </a:t>
            </a:r>
            <a:endParaRPr sz="1500"/>
          </a:p>
          <a:p>
            <a:pPr indent="457200" lvl="0" marL="0" rtl="0" algn="just">
              <a:spcBef>
                <a:spcPts val="0"/>
              </a:spcBef>
              <a:spcAft>
                <a:spcPts val="0"/>
              </a:spcAft>
              <a:buNone/>
            </a:pPr>
            <a:r>
              <a:rPr lang="ro" sz="1500"/>
              <a:t>Așadar, cu ajutorul acestei aplicații, utilizatorii pot lăsa review-uri în care își pot exprima opiniile despre produsele comandate; de asemenea, ne pot sugera îmbunătățiri, dar pot și să vadă review-urile celorlalți clienți</a:t>
            </a:r>
            <a:r>
              <a:rPr lang="ro" sz="1800"/>
              <a:t>.</a:t>
            </a:r>
            <a:endParaRPr sz="1800"/>
          </a:p>
        </p:txBody>
      </p:sp>
      <p:sp>
        <p:nvSpPr>
          <p:cNvPr id="234" name="Google Shape;234;p24"/>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235" name="Google Shape;235;p24"/>
          <p:cNvPicPr preferRelativeResize="0"/>
          <p:nvPr/>
        </p:nvPicPr>
        <p:blipFill>
          <a:blip r:embed="rId3">
            <a:alphaModFix/>
          </a:blip>
          <a:stretch>
            <a:fillRect/>
          </a:stretch>
        </p:blipFill>
        <p:spPr>
          <a:xfrm>
            <a:off x="1232425" y="3107075"/>
            <a:ext cx="3435624" cy="1788451"/>
          </a:xfrm>
          <a:prstGeom prst="rect">
            <a:avLst/>
          </a:prstGeom>
          <a:noFill/>
          <a:ln>
            <a:noFill/>
          </a:ln>
        </p:spPr>
      </p:pic>
      <p:pic>
        <p:nvPicPr>
          <p:cNvPr id="236" name="Google Shape;236;p24"/>
          <p:cNvPicPr preferRelativeResize="0"/>
          <p:nvPr/>
        </p:nvPicPr>
        <p:blipFill>
          <a:blip r:embed="rId4">
            <a:alphaModFix/>
          </a:blip>
          <a:stretch>
            <a:fillRect/>
          </a:stretch>
        </p:blipFill>
        <p:spPr>
          <a:xfrm>
            <a:off x="5620075" y="1538775"/>
            <a:ext cx="3219125" cy="3134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5"/>
          <p:cNvSpPr txBox="1"/>
          <p:nvPr>
            <p:ph idx="1" type="body"/>
          </p:nvPr>
        </p:nvSpPr>
        <p:spPr>
          <a:xfrm>
            <a:off x="272700" y="1549250"/>
            <a:ext cx="3408300" cy="2889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ro" sz="1500"/>
              <a:t>Cu ajutorul limbajului de marcare HTML, alături de limbajul de stilizare CSS, am reușit să creez pagina Echipa noastră, pe care am formatat-o și îmbunătățit-o vizual după propria viziune, pe lângă care am mai modificat elemente de imagine din catalogul de produse, și am realizat funcții JavaScript, atât pe pagina Echipa noastră, cât și pe pagina Coș de cumpărături.</a:t>
            </a:r>
            <a:endParaRPr sz="1500"/>
          </a:p>
        </p:txBody>
      </p:sp>
      <p:sp>
        <p:nvSpPr>
          <p:cNvPr id="242" name="Google Shape;242;p25"/>
          <p:cNvSpPr txBox="1"/>
          <p:nvPr>
            <p:ph type="title"/>
          </p:nvPr>
        </p:nvSpPr>
        <p:spPr>
          <a:xfrm>
            <a:off x="458575" y="845600"/>
            <a:ext cx="8180100" cy="641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400">
                <a:solidFill>
                  <a:srgbClr val="000000"/>
                </a:solidFill>
                <a:latin typeface="Comic Sans MS"/>
                <a:ea typeface="Comic Sans MS"/>
                <a:cs typeface="Comic Sans MS"/>
                <a:sym typeface="Comic Sans MS"/>
              </a:rPr>
              <a:t>Elemente create sau modificate</a:t>
            </a:r>
            <a:endParaRPr sz="2400">
              <a:solidFill>
                <a:srgbClr val="000000"/>
              </a:solidFill>
              <a:latin typeface="Comic Sans MS"/>
              <a:ea typeface="Comic Sans MS"/>
              <a:cs typeface="Comic Sans MS"/>
              <a:sym typeface="Comic Sans MS"/>
            </a:endParaRPr>
          </a:p>
        </p:txBody>
      </p:sp>
      <p:pic>
        <p:nvPicPr>
          <p:cNvPr id="243" name="Google Shape;243;p25"/>
          <p:cNvPicPr preferRelativeResize="0"/>
          <p:nvPr/>
        </p:nvPicPr>
        <p:blipFill>
          <a:blip r:embed="rId3">
            <a:alphaModFix/>
          </a:blip>
          <a:stretch>
            <a:fillRect/>
          </a:stretch>
        </p:blipFill>
        <p:spPr>
          <a:xfrm>
            <a:off x="3994525" y="1379425"/>
            <a:ext cx="3679849" cy="33514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47" name="Shape 247"/>
        <p:cNvGrpSpPr/>
        <p:nvPr/>
      </p:nvGrpSpPr>
      <p:grpSpPr>
        <a:xfrm>
          <a:off x="0" y="0"/>
          <a:ext cx="0" cy="0"/>
          <a:chOff x="0" y="0"/>
          <a:chExt cx="0" cy="0"/>
        </a:xfrm>
      </p:grpSpPr>
      <p:sp>
        <p:nvSpPr>
          <p:cNvPr id="248" name="Google Shape;248;p26"/>
          <p:cNvSpPr txBox="1"/>
          <p:nvPr/>
        </p:nvSpPr>
        <p:spPr>
          <a:xfrm>
            <a:off x="214950" y="199600"/>
            <a:ext cx="2387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Ghercă Maria- Antonia</a:t>
            </a:r>
            <a:endParaRPr/>
          </a:p>
        </p:txBody>
      </p:sp>
      <p:sp>
        <p:nvSpPr>
          <p:cNvPr id="249" name="Google Shape;249;p26"/>
          <p:cNvSpPr txBox="1"/>
          <p:nvPr/>
        </p:nvSpPr>
        <p:spPr>
          <a:xfrm>
            <a:off x="3072000" y="537400"/>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250" name="Google Shape;250;p26"/>
          <p:cNvSpPr txBox="1"/>
          <p:nvPr/>
        </p:nvSpPr>
        <p:spPr>
          <a:xfrm>
            <a:off x="353125" y="1106800"/>
            <a:ext cx="8306400" cy="121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Unul din cei mai interesanți selectori CSS pe care i-am folosit pentru a face pagina Echipa noastră mai interesantă și mai atractivă a fost acela de animare a fundalului titlului paginii, realizând astfel o glisare de la stânga la dreapta a unei culori atunci când mouse-ul este plasat pe titlu, care dispare după ce glisarea s-a încheiat.</a:t>
            </a:r>
            <a:endParaRPr sz="1500">
              <a:latin typeface="Calibri"/>
              <a:ea typeface="Calibri"/>
              <a:cs typeface="Calibri"/>
              <a:sym typeface="Calibri"/>
            </a:endParaRPr>
          </a:p>
        </p:txBody>
      </p:sp>
      <p:pic>
        <p:nvPicPr>
          <p:cNvPr id="251" name="Google Shape;251;p26"/>
          <p:cNvPicPr preferRelativeResize="0"/>
          <p:nvPr/>
        </p:nvPicPr>
        <p:blipFill>
          <a:blip r:embed="rId3">
            <a:alphaModFix/>
          </a:blip>
          <a:stretch>
            <a:fillRect/>
          </a:stretch>
        </p:blipFill>
        <p:spPr>
          <a:xfrm>
            <a:off x="489525" y="2053300"/>
            <a:ext cx="2357368" cy="2785400"/>
          </a:xfrm>
          <a:prstGeom prst="rect">
            <a:avLst/>
          </a:prstGeom>
          <a:noFill/>
          <a:ln>
            <a:noFill/>
          </a:ln>
        </p:spPr>
      </p:pic>
      <p:pic>
        <p:nvPicPr>
          <p:cNvPr id="252" name="Google Shape;252;p26"/>
          <p:cNvPicPr preferRelativeResize="0"/>
          <p:nvPr/>
        </p:nvPicPr>
        <p:blipFill rotWithShape="1">
          <a:blip r:embed="rId4">
            <a:alphaModFix/>
          </a:blip>
          <a:srcRect b="47391" l="0" r="0" t="36317"/>
          <a:stretch/>
        </p:blipFill>
        <p:spPr>
          <a:xfrm>
            <a:off x="4390325" y="2734275"/>
            <a:ext cx="3822025" cy="339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56" name="Shape 256"/>
        <p:cNvGrpSpPr/>
        <p:nvPr/>
      </p:nvGrpSpPr>
      <p:grpSpPr>
        <a:xfrm>
          <a:off x="0" y="0"/>
          <a:ext cx="0" cy="0"/>
          <a:chOff x="0" y="0"/>
          <a:chExt cx="0" cy="0"/>
        </a:xfrm>
      </p:grpSpPr>
      <p:sp>
        <p:nvSpPr>
          <p:cNvPr id="257" name="Google Shape;257;p27"/>
          <p:cNvSpPr txBox="1"/>
          <p:nvPr>
            <p:ph idx="4294967295" type="title"/>
          </p:nvPr>
        </p:nvSpPr>
        <p:spPr>
          <a:xfrm>
            <a:off x="854525" y="728700"/>
            <a:ext cx="7505700" cy="58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Selectori CSS</a:t>
            </a:r>
            <a:endParaRPr sz="2500">
              <a:solidFill>
                <a:srgbClr val="000000"/>
              </a:solidFill>
              <a:latin typeface="Comic Sans MS"/>
              <a:ea typeface="Comic Sans MS"/>
              <a:cs typeface="Comic Sans MS"/>
              <a:sym typeface="Comic Sans MS"/>
            </a:endParaRPr>
          </a:p>
        </p:txBody>
      </p:sp>
      <p:sp>
        <p:nvSpPr>
          <p:cNvPr id="258" name="Google Shape;258;p27"/>
          <p:cNvSpPr txBox="1"/>
          <p:nvPr>
            <p:ph idx="1" type="body"/>
          </p:nvPr>
        </p:nvSpPr>
        <p:spPr>
          <a:xfrm>
            <a:off x="343700" y="1469600"/>
            <a:ext cx="8335500" cy="1045800"/>
          </a:xfrm>
          <a:prstGeom prst="rect">
            <a:avLst/>
          </a:prstGeom>
        </p:spPr>
        <p:txBody>
          <a:bodyPr anchorCtr="0" anchor="t" bIns="91425" lIns="91425" spcFirstLastPara="1" rIns="91425" wrap="square" tIns="91425">
            <a:normAutofit lnSpcReduction="20000"/>
          </a:bodyPr>
          <a:lstStyle/>
          <a:p>
            <a:pPr indent="457200" lvl="0" marL="0" rtl="0" algn="just">
              <a:spcBef>
                <a:spcPts val="0"/>
              </a:spcBef>
              <a:spcAft>
                <a:spcPts val="0"/>
              </a:spcAft>
              <a:buNone/>
            </a:pPr>
            <a:r>
              <a:rPr lang="ro" sz="1500"/>
              <a:t>Un alt selector CSS interesant este cel cu ajutorul căruia am reușit să îmbunătățesc din punct de vedere vizual slideshow-ul imaginilor fiecărui membru. Astfel, atunci când cursorul este plasat deasupra unei imagini a unui membru, opacitatea imaginii scade, iar în jurul acesteia apare o bordură de culoare mov.</a:t>
            </a:r>
            <a:endParaRPr sz="1800"/>
          </a:p>
        </p:txBody>
      </p:sp>
      <p:sp>
        <p:nvSpPr>
          <p:cNvPr id="259" name="Google Shape;259;p27"/>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260" name="Google Shape;260;p27"/>
          <p:cNvPicPr preferRelativeResize="0"/>
          <p:nvPr/>
        </p:nvPicPr>
        <p:blipFill>
          <a:blip r:embed="rId3">
            <a:alphaModFix/>
          </a:blip>
          <a:stretch>
            <a:fillRect/>
          </a:stretch>
        </p:blipFill>
        <p:spPr>
          <a:xfrm>
            <a:off x="472250" y="2451675"/>
            <a:ext cx="2308384" cy="2323301"/>
          </a:xfrm>
          <a:prstGeom prst="rect">
            <a:avLst/>
          </a:prstGeom>
          <a:noFill/>
          <a:ln>
            <a:noFill/>
          </a:ln>
        </p:spPr>
      </p:pic>
      <p:cxnSp>
        <p:nvCxnSpPr>
          <p:cNvPr id="261" name="Google Shape;261;p27"/>
          <p:cNvCxnSpPr>
            <a:stCxn id="260" idx="3"/>
          </p:cNvCxnSpPr>
          <p:nvPr/>
        </p:nvCxnSpPr>
        <p:spPr>
          <a:xfrm>
            <a:off x="2780634" y="3613325"/>
            <a:ext cx="1878900" cy="8700"/>
          </a:xfrm>
          <a:prstGeom prst="straightConnector1">
            <a:avLst/>
          </a:prstGeom>
          <a:noFill/>
          <a:ln cap="flat" cmpd="sng" w="9525">
            <a:solidFill>
              <a:schemeClr val="dk2"/>
            </a:solidFill>
            <a:prstDash val="solid"/>
            <a:round/>
            <a:headEnd len="med" w="med" type="none"/>
            <a:tailEnd len="med" w="med" type="triangle"/>
          </a:ln>
        </p:spPr>
      </p:cxnSp>
      <p:pic>
        <p:nvPicPr>
          <p:cNvPr id="262" name="Google Shape;262;p27"/>
          <p:cNvPicPr preferRelativeResize="0"/>
          <p:nvPr/>
        </p:nvPicPr>
        <p:blipFill>
          <a:blip r:embed="rId4">
            <a:alphaModFix/>
          </a:blip>
          <a:stretch>
            <a:fillRect/>
          </a:stretch>
        </p:blipFill>
        <p:spPr>
          <a:xfrm>
            <a:off x="4811925" y="2378609"/>
            <a:ext cx="2411700" cy="2460090"/>
          </a:xfrm>
          <a:prstGeom prst="rect">
            <a:avLst/>
          </a:prstGeom>
          <a:noFill/>
          <a:ln>
            <a:noFill/>
          </a:ln>
        </p:spPr>
      </p:pic>
      <p:sp>
        <p:nvSpPr>
          <p:cNvPr id="263" name="Google Shape;263;p27"/>
          <p:cNvSpPr txBox="1"/>
          <p:nvPr/>
        </p:nvSpPr>
        <p:spPr>
          <a:xfrm>
            <a:off x="3034225" y="3345425"/>
            <a:ext cx="1452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ro" sz="1200">
                <a:latin typeface="Calibri"/>
                <a:ea typeface="Calibri"/>
                <a:cs typeface="Calibri"/>
                <a:sym typeface="Calibri"/>
              </a:rPr>
              <a:t>On hover</a:t>
            </a:r>
            <a:endParaRPr sz="1200">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67" name="Shape 267"/>
        <p:cNvGrpSpPr/>
        <p:nvPr/>
      </p:nvGrpSpPr>
      <p:grpSpPr>
        <a:xfrm>
          <a:off x="0" y="0"/>
          <a:ext cx="0" cy="0"/>
          <a:chOff x="0" y="0"/>
          <a:chExt cx="0" cy="0"/>
        </a:xfrm>
      </p:grpSpPr>
      <p:sp>
        <p:nvSpPr>
          <p:cNvPr id="268" name="Google Shape;268;p28"/>
          <p:cNvSpPr txBox="1"/>
          <p:nvPr/>
        </p:nvSpPr>
        <p:spPr>
          <a:xfrm>
            <a:off x="214950" y="199600"/>
            <a:ext cx="23871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Ghercă Maria- Antonia</a:t>
            </a:r>
            <a:endParaRPr/>
          </a:p>
        </p:txBody>
      </p:sp>
      <p:sp>
        <p:nvSpPr>
          <p:cNvPr id="269" name="Google Shape;269;p28"/>
          <p:cNvSpPr txBox="1"/>
          <p:nvPr/>
        </p:nvSpPr>
        <p:spPr>
          <a:xfrm>
            <a:off x="3072000" y="537400"/>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270" name="Google Shape;270;p28"/>
          <p:cNvSpPr txBox="1"/>
          <p:nvPr/>
        </p:nvSpPr>
        <p:spPr>
          <a:xfrm>
            <a:off x="353125" y="1106800"/>
            <a:ext cx="8306400" cy="1477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ro" sz="1500">
                <a:latin typeface="Calibri"/>
                <a:ea typeface="Calibri"/>
                <a:cs typeface="Calibri"/>
                <a:sym typeface="Calibri"/>
              </a:rPr>
              <a:t>Tot în contextul de slideshow al imaginilor membrilor, am creat în stânga și în dreapta pozelor 2 bunoane: </a:t>
            </a:r>
            <a:r>
              <a:rPr lang="ro" sz="1500">
                <a:latin typeface="Calibri"/>
                <a:ea typeface="Calibri"/>
                <a:cs typeface="Calibri"/>
                <a:sym typeface="Calibri"/>
              </a:rPr>
              <a:t>Înapoi(&lt;) și </a:t>
            </a:r>
            <a:r>
              <a:rPr lang="ro" sz="1500">
                <a:latin typeface="Calibri"/>
                <a:ea typeface="Calibri"/>
                <a:cs typeface="Calibri"/>
                <a:sym typeface="Calibri"/>
              </a:rPr>
              <a:t> Înainte(&gt;). De asemenea, pentru o navigare și mai ușoară între fotografii, am adăugat sub imagini 2 buline. Am modificat aspectul acestora, în așa fel încât, atunci cand cursorul se află deasupra unuia din butoane, fundalul să devină transparent, dar de o culoare mai închisă, iar la buline,tot în aceeași situație, să se schimbe fundalul.</a:t>
            </a:r>
            <a:endParaRPr sz="1500">
              <a:latin typeface="Calibri"/>
              <a:ea typeface="Calibri"/>
              <a:cs typeface="Calibri"/>
              <a:sym typeface="Calibri"/>
            </a:endParaRPr>
          </a:p>
        </p:txBody>
      </p:sp>
      <p:pic>
        <p:nvPicPr>
          <p:cNvPr id="271" name="Google Shape;271;p28"/>
          <p:cNvPicPr preferRelativeResize="0"/>
          <p:nvPr/>
        </p:nvPicPr>
        <p:blipFill>
          <a:blip r:embed="rId3">
            <a:alphaModFix/>
          </a:blip>
          <a:stretch>
            <a:fillRect/>
          </a:stretch>
        </p:blipFill>
        <p:spPr>
          <a:xfrm>
            <a:off x="5828825" y="2236750"/>
            <a:ext cx="2747800" cy="2626575"/>
          </a:xfrm>
          <a:prstGeom prst="rect">
            <a:avLst/>
          </a:prstGeom>
          <a:noFill/>
          <a:ln>
            <a:noFill/>
          </a:ln>
        </p:spPr>
      </p:pic>
      <p:pic>
        <p:nvPicPr>
          <p:cNvPr id="272" name="Google Shape;272;p28"/>
          <p:cNvPicPr preferRelativeResize="0"/>
          <p:nvPr/>
        </p:nvPicPr>
        <p:blipFill>
          <a:blip r:embed="rId4">
            <a:alphaModFix/>
          </a:blip>
          <a:stretch>
            <a:fillRect/>
          </a:stretch>
        </p:blipFill>
        <p:spPr>
          <a:xfrm>
            <a:off x="449850" y="2584300"/>
            <a:ext cx="3861968" cy="225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76" name="Shape 276"/>
        <p:cNvGrpSpPr/>
        <p:nvPr/>
      </p:nvGrpSpPr>
      <p:grpSpPr>
        <a:xfrm>
          <a:off x="0" y="0"/>
          <a:ext cx="0" cy="0"/>
          <a:chOff x="0" y="0"/>
          <a:chExt cx="0" cy="0"/>
        </a:xfrm>
      </p:grpSpPr>
      <p:sp>
        <p:nvSpPr>
          <p:cNvPr id="277" name="Google Shape;277;p29"/>
          <p:cNvSpPr txBox="1"/>
          <p:nvPr>
            <p:ph idx="4294967295" type="title"/>
          </p:nvPr>
        </p:nvSpPr>
        <p:spPr>
          <a:xfrm>
            <a:off x="854525" y="728700"/>
            <a:ext cx="7505700" cy="58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Selectori CSS</a:t>
            </a:r>
            <a:endParaRPr sz="2500">
              <a:solidFill>
                <a:srgbClr val="000000"/>
              </a:solidFill>
              <a:latin typeface="Comic Sans MS"/>
              <a:ea typeface="Comic Sans MS"/>
              <a:cs typeface="Comic Sans MS"/>
              <a:sym typeface="Comic Sans MS"/>
            </a:endParaRPr>
          </a:p>
        </p:txBody>
      </p:sp>
      <p:sp>
        <p:nvSpPr>
          <p:cNvPr id="278" name="Google Shape;278;p29"/>
          <p:cNvSpPr txBox="1"/>
          <p:nvPr>
            <p:ph idx="1" type="body"/>
          </p:nvPr>
        </p:nvSpPr>
        <p:spPr>
          <a:xfrm>
            <a:off x="343700" y="1469600"/>
            <a:ext cx="5159100" cy="1579200"/>
          </a:xfrm>
          <a:prstGeom prst="rect">
            <a:avLst/>
          </a:prstGeom>
        </p:spPr>
        <p:txBody>
          <a:bodyPr anchorCtr="0" anchor="t" bIns="91425" lIns="91425" spcFirstLastPara="1" rIns="91425" wrap="square" tIns="91425">
            <a:noAutofit/>
          </a:bodyPr>
          <a:lstStyle/>
          <a:p>
            <a:pPr indent="457200" lvl="0" marL="0" rtl="0" algn="just">
              <a:lnSpc>
                <a:spcPct val="80000"/>
              </a:lnSpc>
              <a:spcBef>
                <a:spcPts val="0"/>
              </a:spcBef>
              <a:spcAft>
                <a:spcPts val="0"/>
              </a:spcAft>
              <a:buSzPts val="935"/>
              <a:buNone/>
            </a:pPr>
            <a:r>
              <a:rPr lang="ro" sz="1875"/>
              <a:t>În același context al slideshow-ului, am realizat și o tranziție între fotografii, pentru ca navigarea de la o fotografie la alta să nu fie foarte bruscă; astfel, am adăugat efectul de fade atunci când utilizatorul apasă vreunul din butoanele de navigare prin fotografii.</a:t>
            </a:r>
            <a:endParaRPr sz="2130"/>
          </a:p>
        </p:txBody>
      </p:sp>
      <p:sp>
        <p:nvSpPr>
          <p:cNvPr id="279" name="Google Shape;279;p29"/>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280" name="Google Shape;280;p29"/>
          <p:cNvPicPr preferRelativeResize="0"/>
          <p:nvPr/>
        </p:nvPicPr>
        <p:blipFill>
          <a:blip r:embed="rId3">
            <a:alphaModFix/>
          </a:blip>
          <a:stretch>
            <a:fillRect/>
          </a:stretch>
        </p:blipFill>
        <p:spPr>
          <a:xfrm>
            <a:off x="5626875" y="1469600"/>
            <a:ext cx="3281225" cy="3466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84" name="Shape 284"/>
        <p:cNvGrpSpPr/>
        <p:nvPr/>
      </p:nvGrpSpPr>
      <p:grpSpPr>
        <a:xfrm>
          <a:off x="0" y="0"/>
          <a:ext cx="0" cy="0"/>
          <a:chOff x="0" y="0"/>
          <a:chExt cx="0" cy="0"/>
        </a:xfrm>
      </p:grpSpPr>
      <p:sp>
        <p:nvSpPr>
          <p:cNvPr id="285" name="Google Shape;285;p30"/>
          <p:cNvSpPr txBox="1"/>
          <p:nvPr>
            <p:ph type="title"/>
          </p:nvPr>
        </p:nvSpPr>
        <p:spPr>
          <a:xfrm>
            <a:off x="819150" y="845600"/>
            <a:ext cx="7505700" cy="954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Selectori CSS</a:t>
            </a:r>
            <a:endParaRPr sz="2500">
              <a:solidFill>
                <a:srgbClr val="000000"/>
              </a:solidFill>
              <a:latin typeface="Comic Sans MS"/>
              <a:ea typeface="Comic Sans MS"/>
              <a:cs typeface="Comic Sans MS"/>
              <a:sym typeface="Comic Sans MS"/>
            </a:endParaRPr>
          </a:p>
        </p:txBody>
      </p:sp>
      <p:sp>
        <p:nvSpPr>
          <p:cNvPr id="286" name="Google Shape;286;p30"/>
          <p:cNvSpPr txBox="1"/>
          <p:nvPr>
            <p:ph idx="4294967295" type="body"/>
          </p:nvPr>
        </p:nvSpPr>
        <p:spPr>
          <a:xfrm>
            <a:off x="343700" y="1469600"/>
            <a:ext cx="4787400" cy="835800"/>
          </a:xfrm>
          <a:prstGeom prst="rect">
            <a:avLst/>
          </a:prstGeom>
        </p:spPr>
        <p:txBody>
          <a:bodyPr anchorCtr="0" anchor="t" bIns="91425" lIns="91425" spcFirstLastPara="1" rIns="91425" wrap="square" tIns="91425">
            <a:noAutofit/>
          </a:bodyPr>
          <a:lstStyle/>
          <a:p>
            <a:pPr indent="457200" lvl="0" marL="0" rtl="0" algn="just">
              <a:lnSpc>
                <a:spcPct val="80000"/>
              </a:lnSpc>
              <a:spcBef>
                <a:spcPts val="0"/>
              </a:spcBef>
              <a:spcAft>
                <a:spcPts val="1200"/>
              </a:spcAft>
              <a:buSzPts val="935"/>
              <a:buNone/>
            </a:pPr>
            <a:r>
              <a:rPr lang="ro" sz="1475"/>
              <a:t>De asemeni, sub numele fiecărui membru al echipei, am adăugat o insignă cu numele poziției acestuia, iar dacă plasăm cursorul deasupra acestui element, va apărea alături anul din care face parte din companie membrul respectiv.</a:t>
            </a:r>
            <a:endParaRPr sz="1729"/>
          </a:p>
        </p:txBody>
      </p:sp>
      <p:sp>
        <p:nvSpPr>
          <p:cNvPr id="287" name="Google Shape;287;p30"/>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288" name="Google Shape;288;p30"/>
          <p:cNvPicPr preferRelativeResize="0"/>
          <p:nvPr/>
        </p:nvPicPr>
        <p:blipFill>
          <a:blip r:embed="rId3">
            <a:alphaModFix/>
          </a:blip>
          <a:stretch>
            <a:fillRect/>
          </a:stretch>
        </p:blipFill>
        <p:spPr>
          <a:xfrm>
            <a:off x="5440975" y="1383775"/>
            <a:ext cx="3358750" cy="3524049"/>
          </a:xfrm>
          <a:prstGeom prst="rect">
            <a:avLst/>
          </a:prstGeom>
          <a:noFill/>
          <a:ln>
            <a:noFill/>
          </a:ln>
        </p:spPr>
      </p:pic>
      <p:pic>
        <p:nvPicPr>
          <p:cNvPr id="289" name="Google Shape;289;p30"/>
          <p:cNvPicPr preferRelativeResize="0"/>
          <p:nvPr/>
        </p:nvPicPr>
        <p:blipFill>
          <a:blip r:embed="rId4">
            <a:alphaModFix/>
          </a:blip>
          <a:stretch>
            <a:fillRect/>
          </a:stretch>
        </p:blipFill>
        <p:spPr>
          <a:xfrm>
            <a:off x="343700" y="3026325"/>
            <a:ext cx="1325982" cy="580800"/>
          </a:xfrm>
          <a:prstGeom prst="rect">
            <a:avLst/>
          </a:prstGeom>
          <a:noFill/>
          <a:ln>
            <a:noFill/>
          </a:ln>
        </p:spPr>
      </p:pic>
      <p:pic>
        <p:nvPicPr>
          <p:cNvPr id="290" name="Google Shape;290;p30"/>
          <p:cNvPicPr preferRelativeResize="0"/>
          <p:nvPr/>
        </p:nvPicPr>
        <p:blipFill>
          <a:blip r:embed="rId5">
            <a:alphaModFix/>
          </a:blip>
          <a:stretch>
            <a:fillRect/>
          </a:stretch>
        </p:blipFill>
        <p:spPr>
          <a:xfrm>
            <a:off x="2733763" y="2973825"/>
            <a:ext cx="1838325" cy="685800"/>
          </a:xfrm>
          <a:prstGeom prst="rect">
            <a:avLst/>
          </a:prstGeom>
          <a:noFill/>
          <a:ln>
            <a:noFill/>
          </a:ln>
        </p:spPr>
      </p:pic>
      <p:cxnSp>
        <p:nvCxnSpPr>
          <p:cNvPr id="291" name="Google Shape;291;p30"/>
          <p:cNvCxnSpPr>
            <a:stCxn id="289" idx="3"/>
            <a:endCxn id="290" idx="1"/>
          </p:cNvCxnSpPr>
          <p:nvPr/>
        </p:nvCxnSpPr>
        <p:spPr>
          <a:xfrm>
            <a:off x="1669682" y="3316725"/>
            <a:ext cx="1064100" cy="0"/>
          </a:xfrm>
          <a:prstGeom prst="straightConnector1">
            <a:avLst/>
          </a:prstGeom>
          <a:noFill/>
          <a:ln cap="flat" cmpd="sng" w="9525">
            <a:solidFill>
              <a:schemeClr val="dk2"/>
            </a:solidFill>
            <a:prstDash val="solid"/>
            <a:round/>
            <a:headEnd len="med" w="med" type="none"/>
            <a:tailEnd len="med" w="med" type="triangle"/>
          </a:ln>
        </p:spPr>
      </p:cxnSp>
      <p:sp>
        <p:nvSpPr>
          <p:cNvPr id="292" name="Google Shape;292;p30"/>
          <p:cNvSpPr txBox="1"/>
          <p:nvPr/>
        </p:nvSpPr>
        <p:spPr>
          <a:xfrm>
            <a:off x="1774075" y="3046300"/>
            <a:ext cx="85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a:latin typeface="Calibri"/>
                <a:ea typeface="Calibri"/>
                <a:cs typeface="Calibri"/>
                <a:sym typeface="Calibri"/>
              </a:rPr>
              <a:t>on hover</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96" name="Shape 296"/>
        <p:cNvGrpSpPr/>
        <p:nvPr/>
      </p:nvGrpSpPr>
      <p:grpSpPr>
        <a:xfrm>
          <a:off x="0" y="0"/>
          <a:ext cx="0" cy="0"/>
          <a:chOff x="0" y="0"/>
          <a:chExt cx="0" cy="0"/>
        </a:xfrm>
      </p:grpSpPr>
      <p:sp>
        <p:nvSpPr>
          <p:cNvPr id="297" name="Google Shape;297;p31"/>
          <p:cNvSpPr txBox="1"/>
          <p:nvPr>
            <p:ph idx="4294967295" type="title"/>
          </p:nvPr>
        </p:nvSpPr>
        <p:spPr>
          <a:xfrm>
            <a:off x="854525" y="728700"/>
            <a:ext cx="7505700" cy="58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Funcții JavaScript</a:t>
            </a:r>
            <a:endParaRPr sz="2500">
              <a:solidFill>
                <a:srgbClr val="000000"/>
              </a:solidFill>
              <a:latin typeface="Comic Sans MS"/>
              <a:ea typeface="Comic Sans MS"/>
              <a:cs typeface="Comic Sans MS"/>
              <a:sym typeface="Comic Sans MS"/>
            </a:endParaRPr>
          </a:p>
        </p:txBody>
      </p:sp>
      <p:sp>
        <p:nvSpPr>
          <p:cNvPr id="298" name="Google Shape;298;p31"/>
          <p:cNvSpPr txBox="1"/>
          <p:nvPr>
            <p:ph idx="1" type="body"/>
          </p:nvPr>
        </p:nvSpPr>
        <p:spPr>
          <a:xfrm>
            <a:off x="343700" y="1469600"/>
            <a:ext cx="4465200" cy="1009200"/>
          </a:xfrm>
          <a:prstGeom prst="rect">
            <a:avLst/>
          </a:prstGeom>
        </p:spPr>
        <p:txBody>
          <a:bodyPr anchorCtr="0" anchor="t" bIns="91425" lIns="91425" spcFirstLastPara="1" rIns="91425" wrap="square" tIns="91425">
            <a:noAutofit/>
          </a:bodyPr>
          <a:lstStyle/>
          <a:p>
            <a:pPr indent="457200" lvl="0" marL="0" rtl="0" algn="just">
              <a:lnSpc>
                <a:spcPct val="80000"/>
              </a:lnSpc>
              <a:spcBef>
                <a:spcPts val="0"/>
              </a:spcBef>
              <a:spcAft>
                <a:spcPts val="0"/>
              </a:spcAft>
              <a:buSzPts val="935"/>
              <a:buNone/>
            </a:pPr>
            <a:r>
              <a:rPr lang="ro" sz="1675"/>
              <a:t>Pentru ca atunci când, în cadrul slideshow-ului, utilizatorul apasă unul din butoarele Înainte(&gt;) sau Înapoi(&lt;), sau chiar una din bulinuțele de sub imagini, se apelează funcțiile de navigare între imagini.</a:t>
            </a:r>
            <a:endParaRPr sz="1929"/>
          </a:p>
        </p:txBody>
      </p:sp>
      <p:sp>
        <p:nvSpPr>
          <p:cNvPr id="299" name="Google Shape;299;p31"/>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300" name="Google Shape;300;p31"/>
          <p:cNvPicPr preferRelativeResize="0"/>
          <p:nvPr/>
        </p:nvPicPr>
        <p:blipFill>
          <a:blip r:embed="rId3">
            <a:alphaModFix/>
          </a:blip>
          <a:stretch>
            <a:fillRect/>
          </a:stretch>
        </p:blipFill>
        <p:spPr>
          <a:xfrm>
            <a:off x="343700" y="2638900"/>
            <a:ext cx="4748125" cy="2269125"/>
          </a:xfrm>
          <a:prstGeom prst="rect">
            <a:avLst/>
          </a:prstGeom>
          <a:noFill/>
          <a:ln>
            <a:noFill/>
          </a:ln>
        </p:spPr>
      </p:pic>
      <p:pic>
        <p:nvPicPr>
          <p:cNvPr id="301" name="Google Shape;301;p31"/>
          <p:cNvPicPr preferRelativeResize="0"/>
          <p:nvPr/>
        </p:nvPicPr>
        <p:blipFill>
          <a:blip r:embed="rId4">
            <a:alphaModFix/>
          </a:blip>
          <a:stretch>
            <a:fillRect/>
          </a:stretch>
        </p:blipFill>
        <p:spPr>
          <a:xfrm>
            <a:off x="4808900" y="1573450"/>
            <a:ext cx="4065175" cy="3024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34" name="Shape 134"/>
        <p:cNvGrpSpPr/>
        <p:nvPr/>
      </p:nvGrpSpPr>
      <p:grpSpPr>
        <a:xfrm>
          <a:off x="0" y="0"/>
          <a:ext cx="0" cy="0"/>
          <a:chOff x="0" y="0"/>
          <a:chExt cx="0" cy="0"/>
        </a:xfrm>
      </p:grpSpPr>
      <p:sp>
        <p:nvSpPr>
          <p:cNvPr id="135" name="Google Shape;135;p14"/>
          <p:cNvSpPr txBox="1"/>
          <p:nvPr/>
        </p:nvSpPr>
        <p:spPr>
          <a:xfrm>
            <a:off x="641400" y="1750300"/>
            <a:ext cx="6528900" cy="2724300"/>
          </a:xfrm>
          <a:prstGeom prst="rect">
            <a:avLst/>
          </a:prstGeom>
          <a:noFill/>
          <a:ln>
            <a:noFill/>
          </a:ln>
        </p:spPr>
        <p:txBody>
          <a:bodyPr anchorCtr="0" anchor="t" bIns="91425" lIns="91425" spcFirstLastPara="1" rIns="91425" wrap="square" tIns="91425">
            <a:spAutoFit/>
          </a:bodyPr>
          <a:lstStyle/>
          <a:p>
            <a:pPr indent="457200" lvl="0" marL="0" rtl="0" algn="just">
              <a:spcBef>
                <a:spcPts val="0"/>
              </a:spcBef>
              <a:spcAft>
                <a:spcPts val="0"/>
              </a:spcAft>
              <a:buNone/>
            </a:pPr>
            <a:r>
              <a:rPr lang="ro" sz="1500"/>
              <a:t>Magazinul online creat se ocupă cu comercializarea produselor realizate manual chiar de către unul dintre membrii echipei.</a:t>
            </a:r>
            <a:endParaRPr sz="1500"/>
          </a:p>
          <a:p>
            <a:pPr indent="457200" lvl="0" marL="0" rtl="0" algn="just">
              <a:spcBef>
                <a:spcPts val="0"/>
              </a:spcBef>
              <a:spcAft>
                <a:spcPts val="0"/>
              </a:spcAft>
              <a:buNone/>
            </a:pPr>
            <a:r>
              <a:rPr lang="ro" sz="1500"/>
              <a:t>Fiind la început de drum, magazinul cuprinde șase colecții cu număr variabil de produse, în total fiind 21 de produse proprii.</a:t>
            </a:r>
            <a:endParaRPr sz="1500"/>
          </a:p>
          <a:p>
            <a:pPr indent="457200" lvl="0" marL="0" rtl="0" algn="just">
              <a:spcBef>
                <a:spcPts val="0"/>
              </a:spcBef>
              <a:spcAft>
                <a:spcPts val="0"/>
              </a:spcAft>
              <a:buNone/>
            </a:pPr>
            <a:r>
              <a:rPr lang="ro" sz="1500"/>
              <a:t>Prețul acestora este variabil în funcție de materiile prime necesare, dar și de efortul depus pentru constituirea lor.</a:t>
            </a:r>
            <a:endParaRPr sz="1500"/>
          </a:p>
          <a:p>
            <a:pPr indent="457200" lvl="0" marL="0" rtl="0" algn="just">
              <a:spcBef>
                <a:spcPts val="0"/>
              </a:spcBef>
              <a:spcAft>
                <a:spcPts val="0"/>
              </a:spcAft>
              <a:buNone/>
            </a:pPr>
            <a:r>
              <a:rPr lang="ro" sz="1500"/>
              <a:t>Magazinul pune la dispoziția clienților diferite campanii în funcție de sezon: livrare gratuită, cadou surpriză la fiecare comandă, prețuri reduse pentru articolele mai puțin comandate în ultima perioadă, dar și diferite coduri de reducere ce pot fi folosite în anumite perioade ale anului de către clienții fideli.</a:t>
            </a:r>
            <a:endParaRPr sz="1500"/>
          </a:p>
        </p:txBody>
      </p:sp>
      <p:pic>
        <p:nvPicPr>
          <p:cNvPr id="136" name="Google Shape;136;p14"/>
          <p:cNvPicPr preferRelativeResize="0"/>
          <p:nvPr/>
        </p:nvPicPr>
        <p:blipFill>
          <a:blip r:embed="rId3">
            <a:alphaModFix/>
          </a:blip>
          <a:stretch>
            <a:fillRect/>
          </a:stretch>
        </p:blipFill>
        <p:spPr>
          <a:xfrm>
            <a:off x="3874988" y="356275"/>
            <a:ext cx="1394025" cy="1394025"/>
          </a:xfrm>
          <a:prstGeom prst="rect">
            <a:avLst/>
          </a:prstGeom>
          <a:noFill/>
          <a:ln>
            <a:noFill/>
          </a:ln>
        </p:spPr>
      </p:pic>
      <p:sp>
        <p:nvSpPr>
          <p:cNvPr id="137" name="Google Shape;137;p14"/>
          <p:cNvSpPr/>
          <p:nvPr/>
        </p:nvSpPr>
        <p:spPr>
          <a:xfrm>
            <a:off x="7983950" y="207300"/>
            <a:ext cx="967500" cy="4728900"/>
          </a:xfrm>
          <a:prstGeom prst="rect">
            <a:avLst/>
          </a:prstGeom>
          <a:solidFill>
            <a:srgbClr val="FCE5CD"/>
          </a:solidFill>
          <a:ln cap="flat" cmpd="sng" w="9525">
            <a:solidFill>
              <a:srgbClr val="FCE5C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8" name="Google Shape;138;p14"/>
          <p:cNvPicPr preferRelativeResize="0"/>
          <p:nvPr/>
        </p:nvPicPr>
        <p:blipFill rotWithShape="1">
          <a:blip r:embed="rId4">
            <a:alphaModFix/>
          </a:blip>
          <a:srcRect b="17493" l="21429" r="21257" t="25074"/>
          <a:stretch/>
        </p:blipFill>
        <p:spPr>
          <a:xfrm>
            <a:off x="8131600" y="2122666"/>
            <a:ext cx="672199" cy="898174"/>
          </a:xfrm>
          <a:prstGeom prst="rect">
            <a:avLst/>
          </a:prstGeom>
          <a:noFill/>
          <a:ln>
            <a:noFill/>
          </a:ln>
        </p:spPr>
      </p:pic>
      <p:pic>
        <p:nvPicPr>
          <p:cNvPr id="139" name="Google Shape;139;p14"/>
          <p:cNvPicPr preferRelativeResize="0"/>
          <p:nvPr/>
        </p:nvPicPr>
        <p:blipFill>
          <a:blip r:embed="rId5">
            <a:alphaModFix/>
          </a:blip>
          <a:stretch>
            <a:fillRect/>
          </a:stretch>
        </p:blipFill>
        <p:spPr>
          <a:xfrm>
            <a:off x="7983950" y="479100"/>
            <a:ext cx="967500" cy="752801"/>
          </a:xfrm>
          <a:prstGeom prst="rect">
            <a:avLst/>
          </a:prstGeom>
          <a:noFill/>
          <a:ln>
            <a:noFill/>
          </a:ln>
        </p:spPr>
      </p:pic>
      <p:pic>
        <p:nvPicPr>
          <p:cNvPr id="140" name="Google Shape;140;p14"/>
          <p:cNvPicPr preferRelativeResize="0"/>
          <p:nvPr/>
        </p:nvPicPr>
        <p:blipFill>
          <a:blip r:embed="rId6">
            <a:alphaModFix/>
          </a:blip>
          <a:stretch>
            <a:fillRect/>
          </a:stretch>
        </p:blipFill>
        <p:spPr>
          <a:xfrm>
            <a:off x="7983951" y="3762825"/>
            <a:ext cx="967500" cy="82794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05" name="Shape 305"/>
        <p:cNvGrpSpPr/>
        <p:nvPr/>
      </p:nvGrpSpPr>
      <p:grpSpPr>
        <a:xfrm>
          <a:off x="0" y="0"/>
          <a:ext cx="0" cy="0"/>
          <a:chOff x="0" y="0"/>
          <a:chExt cx="0" cy="0"/>
        </a:xfrm>
      </p:grpSpPr>
      <p:sp>
        <p:nvSpPr>
          <p:cNvPr id="306" name="Google Shape;306;p32"/>
          <p:cNvSpPr txBox="1"/>
          <p:nvPr>
            <p:ph type="title"/>
          </p:nvPr>
        </p:nvSpPr>
        <p:spPr>
          <a:xfrm>
            <a:off x="819150" y="845600"/>
            <a:ext cx="7505700" cy="58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Funcții JavaScript</a:t>
            </a:r>
            <a:endParaRPr sz="2500">
              <a:solidFill>
                <a:srgbClr val="000000"/>
              </a:solidFill>
              <a:latin typeface="Comic Sans MS"/>
              <a:ea typeface="Comic Sans MS"/>
              <a:cs typeface="Comic Sans MS"/>
              <a:sym typeface="Comic Sans MS"/>
            </a:endParaRPr>
          </a:p>
        </p:txBody>
      </p:sp>
      <p:sp>
        <p:nvSpPr>
          <p:cNvPr id="307" name="Google Shape;307;p32"/>
          <p:cNvSpPr txBox="1"/>
          <p:nvPr>
            <p:ph idx="4294967295" type="body"/>
          </p:nvPr>
        </p:nvSpPr>
        <p:spPr>
          <a:xfrm>
            <a:off x="343700" y="1469600"/>
            <a:ext cx="3882600" cy="3264900"/>
          </a:xfrm>
          <a:prstGeom prst="rect">
            <a:avLst/>
          </a:prstGeom>
        </p:spPr>
        <p:txBody>
          <a:bodyPr anchorCtr="0" anchor="t" bIns="91425" lIns="91425" spcFirstLastPara="1" rIns="91425" wrap="square" tIns="91425">
            <a:noAutofit/>
          </a:bodyPr>
          <a:lstStyle/>
          <a:p>
            <a:pPr indent="0" lvl="0" marL="0" rtl="0" algn="just">
              <a:lnSpc>
                <a:spcPct val="80000"/>
              </a:lnSpc>
              <a:spcBef>
                <a:spcPts val="0"/>
              </a:spcBef>
              <a:spcAft>
                <a:spcPts val="0"/>
              </a:spcAft>
              <a:buSzPts val="935"/>
              <a:buNone/>
            </a:pPr>
            <a:r>
              <a:rPr lang="ro" sz="1575"/>
              <a:t>	Tot în cadrul paginii Echipa noastră, atunci când cineva apasă pe butonul “Accesați CV”, se deschide într-o fereastră nouă Cv-ul membrului echipei aferent. </a:t>
            </a:r>
            <a:endParaRPr sz="1575"/>
          </a:p>
          <a:p>
            <a:pPr indent="0" lvl="0" marL="0" rtl="0" algn="just">
              <a:lnSpc>
                <a:spcPct val="80000"/>
              </a:lnSpc>
              <a:spcBef>
                <a:spcPts val="1200"/>
              </a:spcBef>
              <a:spcAft>
                <a:spcPts val="0"/>
              </a:spcAft>
              <a:buSzPts val="935"/>
              <a:buNone/>
            </a:pPr>
            <a:r>
              <a:rPr lang="ro" sz="1575"/>
              <a:t>De asemenea, atunci când sunt apăsate icon-urile de la Facebook sau Instagram, se deschide o nouă pagina cu profilul de socializare aferent membrului.</a:t>
            </a:r>
            <a:endParaRPr sz="1575"/>
          </a:p>
          <a:p>
            <a:pPr indent="0" lvl="0" marL="0" rtl="0" algn="just">
              <a:lnSpc>
                <a:spcPct val="80000"/>
              </a:lnSpc>
              <a:spcBef>
                <a:spcPts val="1200"/>
              </a:spcBef>
              <a:spcAft>
                <a:spcPts val="1200"/>
              </a:spcAft>
              <a:buSzPts val="935"/>
              <a:buNone/>
            </a:pPr>
            <a:r>
              <a:rPr lang="ro" sz="1575"/>
              <a:t>În cadrul paginii fiecărui produs, dacă este acționat butonul “Adaugă în coș”, este afișat un alert box cu mesajul “Ati adaugat produsul in cos! Va multumim!”.</a:t>
            </a:r>
            <a:endParaRPr sz="1575"/>
          </a:p>
        </p:txBody>
      </p:sp>
      <p:sp>
        <p:nvSpPr>
          <p:cNvPr id="308" name="Google Shape;308;p32"/>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309" name="Google Shape;309;p32"/>
          <p:cNvPicPr preferRelativeResize="0"/>
          <p:nvPr/>
        </p:nvPicPr>
        <p:blipFill>
          <a:blip r:embed="rId3">
            <a:alphaModFix/>
          </a:blip>
          <a:stretch>
            <a:fillRect/>
          </a:stretch>
        </p:blipFill>
        <p:spPr>
          <a:xfrm>
            <a:off x="4300700" y="1469600"/>
            <a:ext cx="4650049" cy="32648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13" name="Shape 313"/>
        <p:cNvGrpSpPr/>
        <p:nvPr/>
      </p:nvGrpSpPr>
      <p:grpSpPr>
        <a:xfrm>
          <a:off x="0" y="0"/>
          <a:ext cx="0" cy="0"/>
          <a:chOff x="0" y="0"/>
          <a:chExt cx="0" cy="0"/>
        </a:xfrm>
      </p:grpSpPr>
      <p:sp>
        <p:nvSpPr>
          <p:cNvPr id="314" name="Google Shape;314;p33"/>
          <p:cNvSpPr txBox="1"/>
          <p:nvPr>
            <p:ph idx="4294967295" type="title"/>
          </p:nvPr>
        </p:nvSpPr>
        <p:spPr>
          <a:xfrm>
            <a:off x="854525" y="728700"/>
            <a:ext cx="7505700" cy="580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ro" sz="2500">
                <a:solidFill>
                  <a:srgbClr val="000000"/>
                </a:solidFill>
                <a:latin typeface="Comic Sans MS"/>
                <a:ea typeface="Comic Sans MS"/>
                <a:cs typeface="Comic Sans MS"/>
                <a:sym typeface="Comic Sans MS"/>
              </a:rPr>
              <a:t>Funcții JavaScript</a:t>
            </a:r>
            <a:endParaRPr sz="2500">
              <a:solidFill>
                <a:srgbClr val="000000"/>
              </a:solidFill>
              <a:latin typeface="Comic Sans MS"/>
              <a:ea typeface="Comic Sans MS"/>
              <a:cs typeface="Comic Sans MS"/>
              <a:sym typeface="Comic Sans MS"/>
            </a:endParaRPr>
          </a:p>
        </p:txBody>
      </p:sp>
      <p:sp>
        <p:nvSpPr>
          <p:cNvPr id="315" name="Google Shape;315;p33"/>
          <p:cNvSpPr txBox="1"/>
          <p:nvPr>
            <p:ph idx="1" type="body"/>
          </p:nvPr>
        </p:nvSpPr>
        <p:spPr>
          <a:xfrm>
            <a:off x="343700" y="1469600"/>
            <a:ext cx="4465200" cy="786000"/>
          </a:xfrm>
          <a:prstGeom prst="rect">
            <a:avLst/>
          </a:prstGeom>
        </p:spPr>
        <p:txBody>
          <a:bodyPr anchorCtr="0" anchor="t" bIns="91425" lIns="91425" spcFirstLastPara="1" rIns="91425" wrap="square" tIns="91425">
            <a:noAutofit/>
          </a:bodyPr>
          <a:lstStyle/>
          <a:p>
            <a:pPr indent="457200" lvl="0" marL="0" rtl="0" algn="just">
              <a:lnSpc>
                <a:spcPct val="80000"/>
              </a:lnSpc>
              <a:spcBef>
                <a:spcPts val="0"/>
              </a:spcBef>
              <a:spcAft>
                <a:spcPts val="0"/>
              </a:spcAft>
              <a:buSzPts val="935"/>
              <a:buNone/>
            </a:pPr>
            <a:r>
              <a:rPr lang="ro" sz="1575"/>
              <a:t>De asemenea, a</a:t>
            </a:r>
            <a:r>
              <a:rPr lang="ro" sz="1575"/>
              <a:t>m realizat o altă funcție pe pagina Coș de cumpărături, unde afișez numărul de clienți care au finalizat o comandă.</a:t>
            </a:r>
            <a:endParaRPr sz="1829"/>
          </a:p>
          <a:p>
            <a:pPr indent="457200" lvl="0" marL="0" rtl="0" algn="just">
              <a:lnSpc>
                <a:spcPct val="80000"/>
              </a:lnSpc>
              <a:spcBef>
                <a:spcPts val="1200"/>
              </a:spcBef>
              <a:spcAft>
                <a:spcPts val="0"/>
              </a:spcAft>
              <a:buSzPts val="935"/>
              <a:buNone/>
            </a:pPr>
            <a:r>
              <a:t/>
            </a:r>
            <a:endParaRPr sz="1675"/>
          </a:p>
        </p:txBody>
      </p:sp>
      <p:sp>
        <p:nvSpPr>
          <p:cNvPr id="316" name="Google Shape;316;p33"/>
          <p:cNvSpPr txBox="1"/>
          <p:nvPr/>
        </p:nvSpPr>
        <p:spPr>
          <a:xfrm>
            <a:off x="242025" y="267000"/>
            <a:ext cx="2411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1800">
                <a:latin typeface="Calibri"/>
                <a:ea typeface="Calibri"/>
                <a:cs typeface="Calibri"/>
                <a:sym typeface="Calibri"/>
              </a:rPr>
              <a:t>Ghercă  Maria- Antonia</a:t>
            </a:r>
            <a:endParaRPr sz="1800">
              <a:latin typeface="Calibri"/>
              <a:ea typeface="Calibri"/>
              <a:cs typeface="Calibri"/>
              <a:sym typeface="Calibri"/>
            </a:endParaRPr>
          </a:p>
        </p:txBody>
      </p:sp>
      <p:pic>
        <p:nvPicPr>
          <p:cNvPr id="317" name="Google Shape;317;p33"/>
          <p:cNvPicPr preferRelativeResize="0"/>
          <p:nvPr/>
        </p:nvPicPr>
        <p:blipFill>
          <a:blip r:embed="rId3">
            <a:alphaModFix/>
          </a:blip>
          <a:stretch>
            <a:fillRect/>
          </a:stretch>
        </p:blipFill>
        <p:spPr>
          <a:xfrm>
            <a:off x="242025" y="2996500"/>
            <a:ext cx="6713875" cy="1752600"/>
          </a:xfrm>
          <a:prstGeom prst="rect">
            <a:avLst/>
          </a:prstGeom>
          <a:noFill/>
          <a:ln>
            <a:noFill/>
          </a:ln>
        </p:spPr>
      </p:pic>
      <p:pic>
        <p:nvPicPr>
          <p:cNvPr id="318" name="Google Shape;318;p33"/>
          <p:cNvPicPr preferRelativeResize="0"/>
          <p:nvPr/>
        </p:nvPicPr>
        <p:blipFill>
          <a:blip r:embed="rId4">
            <a:alphaModFix/>
          </a:blip>
          <a:stretch>
            <a:fillRect/>
          </a:stretch>
        </p:blipFill>
        <p:spPr>
          <a:xfrm>
            <a:off x="5618575" y="1954950"/>
            <a:ext cx="2626152" cy="1752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22" name="Shape 322"/>
        <p:cNvGrpSpPr/>
        <p:nvPr/>
      </p:nvGrpSpPr>
      <p:grpSpPr>
        <a:xfrm>
          <a:off x="0" y="0"/>
          <a:ext cx="0" cy="0"/>
          <a:chOff x="0" y="0"/>
          <a:chExt cx="0" cy="0"/>
        </a:xfrm>
      </p:grpSpPr>
      <p:sp>
        <p:nvSpPr>
          <p:cNvPr id="323" name="Google Shape;323;p34"/>
          <p:cNvSpPr txBox="1"/>
          <p:nvPr/>
        </p:nvSpPr>
        <p:spPr>
          <a:xfrm>
            <a:off x="1668475" y="702363"/>
            <a:ext cx="675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Aplicație instalată de fiecare membru</a:t>
            </a:r>
            <a:endParaRPr sz="700">
              <a:latin typeface="Comic Sans MS"/>
              <a:ea typeface="Comic Sans MS"/>
              <a:cs typeface="Comic Sans MS"/>
              <a:sym typeface="Comic Sans MS"/>
            </a:endParaRPr>
          </a:p>
        </p:txBody>
      </p:sp>
      <p:sp>
        <p:nvSpPr>
          <p:cNvPr id="324" name="Google Shape;324;p34"/>
          <p:cNvSpPr txBox="1"/>
          <p:nvPr/>
        </p:nvSpPr>
        <p:spPr>
          <a:xfrm>
            <a:off x="2916875" y="1209775"/>
            <a:ext cx="2907300" cy="3632700"/>
          </a:xfrm>
          <a:prstGeom prst="rect">
            <a:avLst/>
          </a:prstGeom>
          <a:noFill/>
          <a:ln>
            <a:noFill/>
          </a:ln>
        </p:spPr>
        <p:txBody>
          <a:bodyPr anchorCtr="0" anchor="t" bIns="91425" lIns="91425" spcFirstLastPara="1" rIns="91425" wrap="square" tIns="91425">
            <a:spAutoFit/>
          </a:bodyPr>
          <a:lstStyle/>
          <a:p>
            <a:pPr indent="457200" lvl="0" marL="0" rtl="0" algn="ctr">
              <a:lnSpc>
                <a:spcPct val="90000"/>
              </a:lnSpc>
              <a:spcBef>
                <a:spcPts val="1000"/>
              </a:spcBef>
              <a:spcAft>
                <a:spcPts val="0"/>
              </a:spcAft>
              <a:buNone/>
            </a:pPr>
            <a:r>
              <a:rPr lang="ro" sz="1600">
                <a:latin typeface="Calibri"/>
                <a:ea typeface="Calibri"/>
                <a:cs typeface="Calibri"/>
                <a:sym typeface="Calibri"/>
              </a:rPr>
              <a:t>Am ales instalarea și configurarea aplicației </a:t>
            </a:r>
            <a:r>
              <a:rPr b="1" lang="ro" sz="1600">
                <a:latin typeface="Calibri"/>
                <a:ea typeface="Calibri"/>
                <a:cs typeface="Calibri"/>
                <a:sym typeface="Calibri"/>
              </a:rPr>
              <a:t>Shopify Inbox</a:t>
            </a:r>
            <a:r>
              <a:rPr b="1" lang="ro" sz="1600">
                <a:latin typeface="Calibri"/>
                <a:ea typeface="Calibri"/>
                <a:cs typeface="Calibri"/>
                <a:sym typeface="Calibri"/>
              </a:rPr>
              <a:t> </a:t>
            </a:r>
            <a:r>
              <a:rPr lang="ro" sz="1600">
                <a:latin typeface="Calibri"/>
                <a:ea typeface="Calibri"/>
                <a:cs typeface="Calibri"/>
                <a:sym typeface="Calibri"/>
              </a:rPr>
              <a:t>în cadrul site-ului destinat comercializării de produse handmade.</a:t>
            </a:r>
            <a:endParaRPr sz="1600">
              <a:latin typeface="Calibri"/>
              <a:ea typeface="Calibri"/>
              <a:cs typeface="Calibri"/>
              <a:sym typeface="Calibri"/>
            </a:endParaRPr>
          </a:p>
          <a:p>
            <a:pPr indent="457200" lvl="0" marL="0" rtl="0" algn="ctr">
              <a:spcBef>
                <a:spcPts val="0"/>
              </a:spcBef>
              <a:spcAft>
                <a:spcPts val="0"/>
              </a:spcAft>
              <a:buNone/>
            </a:pPr>
            <a:r>
              <a:rPr lang="ro" sz="1600">
                <a:latin typeface="Calibri"/>
                <a:ea typeface="Calibri"/>
                <a:cs typeface="Calibri"/>
                <a:sym typeface="Calibri"/>
              </a:rPr>
              <a:t>Aplicația permite clienților să ne trimită un mesaj cu privire la nelămuririle acestora. Am adăugat, de asemenea mesaje care se trimit automat în momentul în care utilizatorul ne trimite mesaj, precum: </a:t>
            </a:r>
            <a:r>
              <a:rPr i="1" lang="ro" sz="1600">
                <a:latin typeface="Calibri"/>
                <a:ea typeface="Calibri"/>
                <a:cs typeface="Calibri"/>
                <a:sym typeface="Calibri"/>
              </a:rPr>
              <a:t>Mulțumim pentru mesaj! Vă vom răspunde cât mai curând posibil! </a:t>
            </a:r>
            <a:endParaRPr i="1" sz="600"/>
          </a:p>
        </p:txBody>
      </p:sp>
      <p:sp>
        <p:nvSpPr>
          <p:cNvPr id="325" name="Google Shape;325;p34"/>
          <p:cNvSpPr txBox="1"/>
          <p:nvPr/>
        </p:nvSpPr>
        <p:spPr>
          <a:xfrm>
            <a:off x="199600" y="153550"/>
            <a:ext cx="35145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Bianca-Mihaela</a:t>
            </a:r>
            <a:endParaRPr sz="1800">
              <a:latin typeface="Calibri"/>
              <a:ea typeface="Calibri"/>
              <a:cs typeface="Calibri"/>
              <a:sym typeface="Calibri"/>
            </a:endParaRPr>
          </a:p>
        </p:txBody>
      </p:sp>
      <p:pic>
        <p:nvPicPr>
          <p:cNvPr id="326" name="Google Shape;326;p34"/>
          <p:cNvPicPr preferRelativeResize="0"/>
          <p:nvPr/>
        </p:nvPicPr>
        <p:blipFill rotWithShape="1">
          <a:blip r:embed="rId3">
            <a:alphaModFix/>
          </a:blip>
          <a:srcRect b="4867" l="59786" r="602" t="11492"/>
          <a:stretch/>
        </p:blipFill>
        <p:spPr>
          <a:xfrm>
            <a:off x="6004025" y="1209775"/>
            <a:ext cx="2907202" cy="3482876"/>
          </a:xfrm>
          <a:prstGeom prst="rect">
            <a:avLst/>
          </a:prstGeom>
          <a:noFill/>
          <a:ln>
            <a:noFill/>
          </a:ln>
        </p:spPr>
      </p:pic>
      <p:pic>
        <p:nvPicPr>
          <p:cNvPr id="327" name="Google Shape;327;p34"/>
          <p:cNvPicPr preferRelativeResize="0"/>
          <p:nvPr/>
        </p:nvPicPr>
        <p:blipFill rotWithShape="1">
          <a:blip r:embed="rId4">
            <a:alphaModFix/>
          </a:blip>
          <a:srcRect b="4956" l="70054" r="0" t="12432"/>
          <a:stretch/>
        </p:blipFill>
        <p:spPr>
          <a:xfrm>
            <a:off x="199600" y="1271775"/>
            <a:ext cx="2738251" cy="34208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31" name="Shape 331"/>
        <p:cNvGrpSpPr/>
        <p:nvPr/>
      </p:nvGrpSpPr>
      <p:grpSpPr>
        <a:xfrm>
          <a:off x="0" y="0"/>
          <a:ext cx="0" cy="0"/>
          <a:chOff x="0" y="0"/>
          <a:chExt cx="0" cy="0"/>
        </a:xfrm>
      </p:grpSpPr>
      <p:sp>
        <p:nvSpPr>
          <p:cNvPr id="332" name="Google Shape;332;p35"/>
          <p:cNvSpPr txBox="1"/>
          <p:nvPr/>
        </p:nvSpPr>
        <p:spPr>
          <a:xfrm>
            <a:off x="214950" y="199600"/>
            <a:ext cx="354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 Mihaela</a:t>
            </a:r>
            <a:endParaRPr/>
          </a:p>
        </p:txBody>
      </p:sp>
      <p:sp>
        <p:nvSpPr>
          <p:cNvPr id="333" name="Google Shape;333;p35"/>
          <p:cNvSpPr txBox="1"/>
          <p:nvPr/>
        </p:nvSpPr>
        <p:spPr>
          <a:xfrm>
            <a:off x="958825" y="519500"/>
            <a:ext cx="6914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Ce am modificat pe site-ul ProduseHandmade</a:t>
            </a:r>
            <a:endParaRPr sz="700">
              <a:latin typeface="Comic Sans MS"/>
              <a:ea typeface="Comic Sans MS"/>
              <a:cs typeface="Comic Sans MS"/>
              <a:sym typeface="Comic Sans MS"/>
            </a:endParaRPr>
          </a:p>
        </p:txBody>
      </p:sp>
      <p:sp>
        <p:nvSpPr>
          <p:cNvPr id="334" name="Google Shape;334;p35"/>
          <p:cNvSpPr txBox="1"/>
          <p:nvPr/>
        </p:nvSpPr>
        <p:spPr>
          <a:xfrm>
            <a:off x="285325" y="1122800"/>
            <a:ext cx="4340400" cy="20088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Cu ajutorul CSS-ului, am stilizat câteva elemente la coșul de cumpărături, și, mai mult decât atât, am creat o pagina de la 0(pagina </a:t>
            </a:r>
            <a:r>
              <a:rPr i="1" lang="ro" sz="1500">
                <a:latin typeface="Calibri"/>
                <a:ea typeface="Calibri"/>
                <a:cs typeface="Calibri"/>
                <a:sym typeface="Calibri"/>
              </a:rPr>
              <a:t>Prezentare Bia’s Art</a:t>
            </a:r>
            <a:r>
              <a:rPr lang="ro" sz="1500">
                <a:latin typeface="Calibri"/>
                <a:ea typeface="Calibri"/>
                <a:cs typeface="Calibri"/>
                <a:sym typeface="Calibri"/>
              </a:rPr>
              <a:t>), unde am realizat un Timeline al afacerii, cu ajutorul HTML-ului, pe care ulterior am stilizat-o după bunul plac și i-am oferit funcții interesante cu ajutorul JavaScript.</a:t>
            </a:r>
            <a:endParaRPr sz="1500">
              <a:latin typeface="Calibri"/>
              <a:ea typeface="Calibri"/>
              <a:cs typeface="Calibri"/>
              <a:sym typeface="Calibri"/>
            </a:endParaRPr>
          </a:p>
        </p:txBody>
      </p:sp>
      <p:pic>
        <p:nvPicPr>
          <p:cNvPr id="335" name="Google Shape;335;p35"/>
          <p:cNvPicPr preferRelativeResize="0"/>
          <p:nvPr/>
        </p:nvPicPr>
        <p:blipFill rotWithShape="1">
          <a:blip r:embed="rId3">
            <a:alphaModFix/>
          </a:blip>
          <a:srcRect b="13190" l="25879" r="34029" t="16649"/>
          <a:stretch/>
        </p:blipFill>
        <p:spPr>
          <a:xfrm>
            <a:off x="4625725" y="928125"/>
            <a:ext cx="2298475" cy="2262576"/>
          </a:xfrm>
          <a:prstGeom prst="rect">
            <a:avLst/>
          </a:prstGeom>
          <a:noFill/>
          <a:ln>
            <a:noFill/>
          </a:ln>
        </p:spPr>
      </p:pic>
      <p:pic>
        <p:nvPicPr>
          <p:cNvPr id="336" name="Google Shape;336;p35"/>
          <p:cNvPicPr preferRelativeResize="0"/>
          <p:nvPr/>
        </p:nvPicPr>
        <p:blipFill rotWithShape="1">
          <a:blip r:embed="rId4">
            <a:alphaModFix/>
          </a:blip>
          <a:srcRect b="19735" l="25088" r="35221" t="17811"/>
          <a:stretch/>
        </p:blipFill>
        <p:spPr>
          <a:xfrm>
            <a:off x="4679450" y="2985975"/>
            <a:ext cx="2191027" cy="1939251"/>
          </a:xfrm>
          <a:prstGeom prst="rect">
            <a:avLst/>
          </a:prstGeom>
          <a:noFill/>
          <a:ln>
            <a:noFill/>
          </a:ln>
        </p:spPr>
      </p:pic>
      <p:pic>
        <p:nvPicPr>
          <p:cNvPr id="337" name="Google Shape;337;p35"/>
          <p:cNvPicPr preferRelativeResize="0"/>
          <p:nvPr/>
        </p:nvPicPr>
        <p:blipFill rotWithShape="1">
          <a:blip r:embed="rId5">
            <a:alphaModFix/>
          </a:blip>
          <a:srcRect b="4483" l="1729" r="0" t="17262"/>
          <a:stretch/>
        </p:blipFill>
        <p:spPr>
          <a:xfrm>
            <a:off x="453292" y="3058788"/>
            <a:ext cx="4004458" cy="1793626"/>
          </a:xfrm>
          <a:prstGeom prst="rect">
            <a:avLst/>
          </a:prstGeom>
          <a:noFill/>
          <a:ln>
            <a:noFill/>
          </a:ln>
        </p:spPr>
      </p:pic>
      <p:pic>
        <p:nvPicPr>
          <p:cNvPr id="338" name="Google Shape;338;p35"/>
          <p:cNvPicPr preferRelativeResize="0"/>
          <p:nvPr/>
        </p:nvPicPr>
        <p:blipFill rotWithShape="1">
          <a:blip r:embed="rId6">
            <a:alphaModFix/>
          </a:blip>
          <a:srcRect b="14693" l="28088" r="35227" t="17028"/>
          <a:stretch/>
        </p:blipFill>
        <p:spPr>
          <a:xfrm>
            <a:off x="6165050" y="1207625"/>
            <a:ext cx="2746176" cy="35118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42" name="Shape 342"/>
        <p:cNvGrpSpPr/>
        <p:nvPr/>
      </p:nvGrpSpPr>
      <p:grpSpPr>
        <a:xfrm>
          <a:off x="0" y="0"/>
          <a:ext cx="0" cy="0"/>
          <a:chOff x="0" y="0"/>
          <a:chExt cx="0" cy="0"/>
        </a:xfrm>
      </p:grpSpPr>
      <p:sp>
        <p:nvSpPr>
          <p:cNvPr id="343" name="Google Shape;343;p36"/>
          <p:cNvSpPr txBox="1"/>
          <p:nvPr/>
        </p:nvSpPr>
        <p:spPr>
          <a:xfrm>
            <a:off x="214950" y="199600"/>
            <a:ext cx="354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 Mihaela</a:t>
            </a:r>
            <a:endParaRPr/>
          </a:p>
        </p:txBody>
      </p:sp>
      <p:sp>
        <p:nvSpPr>
          <p:cNvPr id="344" name="Google Shape;344;p36"/>
          <p:cNvSpPr txBox="1"/>
          <p:nvPr/>
        </p:nvSpPr>
        <p:spPr>
          <a:xfrm>
            <a:off x="3428700" y="537400"/>
            <a:ext cx="2286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#1</a:t>
            </a:r>
            <a:endParaRPr sz="2500">
              <a:latin typeface="Comic Sans MS"/>
              <a:ea typeface="Comic Sans MS"/>
              <a:cs typeface="Comic Sans MS"/>
              <a:sym typeface="Comic Sans MS"/>
            </a:endParaRPr>
          </a:p>
        </p:txBody>
      </p:sp>
      <p:sp>
        <p:nvSpPr>
          <p:cNvPr id="345" name="Google Shape;345;p36"/>
          <p:cNvSpPr txBox="1"/>
          <p:nvPr/>
        </p:nvSpPr>
        <p:spPr>
          <a:xfrm>
            <a:off x="850050" y="1491700"/>
            <a:ext cx="4340400" cy="9465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Un prim selector CSS este cel prin care am adăugat paginii Prezentare, acea linie de pe mijloc care desparte casetele ce conțin Timeline-ul afacerii.</a:t>
            </a:r>
            <a:endParaRPr sz="1500">
              <a:latin typeface="Calibri"/>
              <a:ea typeface="Calibri"/>
              <a:cs typeface="Calibri"/>
              <a:sym typeface="Calibri"/>
            </a:endParaRPr>
          </a:p>
        </p:txBody>
      </p:sp>
      <p:pic>
        <p:nvPicPr>
          <p:cNvPr id="346" name="Google Shape;346;p36"/>
          <p:cNvPicPr preferRelativeResize="0"/>
          <p:nvPr/>
        </p:nvPicPr>
        <p:blipFill>
          <a:blip r:embed="rId3">
            <a:alphaModFix/>
          </a:blip>
          <a:stretch>
            <a:fillRect/>
          </a:stretch>
        </p:blipFill>
        <p:spPr>
          <a:xfrm>
            <a:off x="5715300" y="1760050"/>
            <a:ext cx="2695575" cy="2733675"/>
          </a:xfrm>
          <a:prstGeom prst="rect">
            <a:avLst/>
          </a:prstGeom>
          <a:noFill/>
          <a:ln>
            <a:noFill/>
          </a:ln>
        </p:spPr>
      </p:pic>
      <p:pic>
        <p:nvPicPr>
          <p:cNvPr id="347" name="Google Shape;347;p36"/>
          <p:cNvPicPr preferRelativeResize="0"/>
          <p:nvPr/>
        </p:nvPicPr>
        <p:blipFill rotWithShape="1">
          <a:blip r:embed="rId4">
            <a:alphaModFix/>
          </a:blip>
          <a:srcRect b="3852" l="0" r="0" t="4847"/>
          <a:stretch/>
        </p:blipFill>
        <p:spPr>
          <a:xfrm>
            <a:off x="975375" y="2492150"/>
            <a:ext cx="4267550" cy="2191574"/>
          </a:xfrm>
          <a:prstGeom prst="rect">
            <a:avLst/>
          </a:prstGeom>
          <a:noFill/>
          <a:ln>
            <a:noFill/>
          </a:ln>
        </p:spPr>
      </p:pic>
      <p:cxnSp>
        <p:nvCxnSpPr>
          <p:cNvPr id="348" name="Google Shape;348;p36"/>
          <p:cNvCxnSpPr/>
          <p:nvPr/>
        </p:nvCxnSpPr>
        <p:spPr>
          <a:xfrm flipH="1" rot="10800000">
            <a:off x="2488575" y="4039725"/>
            <a:ext cx="510000" cy="187800"/>
          </a:xfrm>
          <a:prstGeom prst="straightConnector1">
            <a:avLst/>
          </a:prstGeom>
          <a:noFill/>
          <a:ln cap="flat" cmpd="sng" w="28575">
            <a:solidFill>
              <a:srgbClr val="C27BA0"/>
            </a:solidFill>
            <a:prstDash val="solid"/>
            <a:round/>
            <a:headEnd len="med" w="med" type="none"/>
            <a:tailEnd len="med" w="med" type="triangle"/>
          </a:ln>
        </p:spPr>
      </p:cxnSp>
      <p:cxnSp>
        <p:nvCxnSpPr>
          <p:cNvPr id="349" name="Google Shape;349;p36"/>
          <p:cNvCxnSpPr/>
          <p:nvPr/>
        </p:nvCxnSpPr>
        <p:spPr>
          <a:xfrm flipH="1">
            <a:off x="3168800" y="3268600"/>
            <a:ext cx="473700" cy="206100"/>
          </a:xfrm>
          <a:prstGeom prst="straightConnector1">
            <a:avLst/>
          </a:prstGeom>
          <a:noFill/>
          <a:ln cap="flat" cmpd="sng" w="28575">
            <a:solidFill>
              <a:srgbClr val="C27BA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53" name="Shape 353"/>
        <p:cNvGrpSpPr/>
        <p:nvPr/>
      </p:nvGrpSpPr>
      <p:grpSpPr>
        <a:xfrm>
          <a:off x="0" y="0"/>
          <a:ext cx="0" cy="0"/>
          <a:chOff x="0" y="0"/>
          <a:chExt cx="0" cy="0"/>
        </a:xfrm>
      </p:grpSpPr>
      <p:sp>
        <p:nvSpPr>
          <p:cNvPr id="354" name="Google Shape;354;p37"/>
          <p:cNvSpPr txBox="1"/>
          <p:nvPr/>
        </p:nvSpPr>
        <p:spPr>
          <a:xfrm>
            <a:off x="214950" y="199600"/>
            <a:ext cx="354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 Mihaela</a:t>
            </a:r>
            <a:endParaRPr/>
          </a:p>
        </p:txBody>
      </p:sp>
      <p:sp>
        <p:nvSpPr>
          <p:cNvPr id="355" name="Google Shape;355;p37"/>
          <p:cNvSpPr txBox="1"/>
          <p:nvPr/>
        </p:nvSpPr>
        <p:spPr>
          <a:xfrm>
            <a:off x="3428700" y="403225"/>
            <a:ext cx="2286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#2</a:t>
            </a:r>
            <a:endParaRPr sz="2500">
              <a:latin typeface="Comic Sans MS"/>
              <a:ea typeface="Comic Sans MS"/>
              <a:cs typeface="Comic Sans MS"/>
              <a:sym typeface="Comic Sans MS"/>
            </a:endParaRPr>
          </a:p>
        </p:txBody>
      </p:sp>
      <p:sp>
        <p:nvSpPr>
          <p:cNvPr id="356" name="Google Shape;356;p37"/>
          <p:cNvSpPr txBox="1"/>
          <p:nvPr/>
        </p:nvSpPr>
        <p:spPr>
          <a:xfrm>
            <a:off x="841100" y="1312800"/>
            <a:ext cx="4340400" cy="14775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Al doilea</a:t>
            </a:r>
            <a:r>
              <a:rPr lang="ro" sz="1500">
                <a:latin typeface="Calibri"/>
                <a:ea typeface="Calibri"/>
                <a:cs typeface="Calibri"/>
                <a:sym typeface="Calibri"/>
              </a:rPr>
              <a:t> selector CSS este cel prin care am adăugat casetele de o parte și de alta a liniei despărțitoare. De asemenea, am făcut niște mici cerculețe unde am marcat fiecare an de pe Timeline, după care am plasat casetele la stânga și la dreapta. </a:t>
            </a:r>
            <a:endParaRPr sz="1500">
              <a:latin typeface="Calibri"/>
              <a:ea typeface="Calibri"/>
              <a:cs typeface="Calibri"/>
              <a:sym typeface="Calibri"/>
            </a:endParaRPr>
          </a:p>
        </p:txBody>
      </p:sp>
      <p:pic>
        <p:nvPicPr>
          <p:cNvPr id="357" name="Google Shape;357;p37"/>
          <p:cNvPicPr preferRelativeResize="0"/>
          <p:nvPr/>
        </p:nvPicPr>
        <p:blipFill>
          <a:blip r:embed="rId3">
            <a:alphaModFix/>
          </a:blip>
          <a:stretch>
            <a:fillRect/>
          </a:stretch>
        </p:blipFill>
        <p:spPr>
          <a:xfrm>
            <a:off x="5762500" y="543651"/>
            <a:ext cx="2897775" cy="4304051"/>
          </a:xfrm>
          <a:prstGeom prst="rect">
            <a:avLst/>
          </a:prstGeom>
          <a:noFill/>
          <a:ln>
            <a:noFill/>
          </a:ln>
        </p:spPr>
      </p:pic>
      <p:pic>
        <p:nvPicPr>
          <p:cNvPr id="358" name="Google Shape;358;p37"/>
          <p:cNvPicPr preferRelativeResize="0"/>
          <p:nvPr/>
        </p:nvPicPr>
        <p:blipFill rotWithShape="1">
          <a:blip r:embed="rId4">
            <a:alphaModFix/>
          </a:blip>
          <a:srcRect b="4602" l="0" r="0" t="9693"/>
          <a:stretch/>
        </p:blipFill>
        <p:spPr>
          <a:xfrm>
            <a:off x="993250" y="2790300"/>
            <a:ext cx="4267550" cy="2057400"/>
          </a:xfrm>
          <a:prstGeom prst="rect">
            <a:avLst/>
          </a:prstGeom>
          <a:noFill/>
          <a:ln>
            <a:noFill/>
          </a:ln>
        </p:spPr>
      </p:pic>
      <p:cxnSp>
        <p:nvCxnSpPr>
          <p:cNvPr id="359" name="Google Shape;359;p37"/>
          <p:cNvCxnSpPr/>
          <p:nvPr/>
        </p:nvCxnSpPr>
        <p:spPr>
          <a:xfrm flipH="1" rot="10800000">
            <a:off x="1576175" y="3441800"/>
            <a:ext cx="510000" cy="187800"/>
          </a:xfrm>
          <a:prstGeom prst="straightConnector1">
            <a:avLst/>
          </a:prstGeom>
          <a:noFill/>
          <a:ln cap="flat" cmpd="sng" w="28575">
            <a:solidFill>
              <a:srgbClr val="C27BA0"/>
            </a:solidFill>
            <a:prstDash val="solid"/>
            <a:round/>
            <a:headEnd len="med" w="med" type="none"/>
            <a:tailEnd len="med" w="med" type="triangle"/>
          </a:ln>
        </p:spPr>
      </p:cxnSp>
      <p:cxnSp>
        <p:nvCxnSpPr>
          <p:cNvPr id="360" name="Google Shape;360;p37"/>
          <p:cNvCxnSpPr/>
          <p:nvPr/>
        </p:nvCxnSpPr>
        <p:spPr>
          <a:xfrm flipH="1">
            <a:off x="4161725" y="4324125"/>
            <a:ext cx="473700" cy="206100"/>
          </a:xfrm>
          <a:prstGeom prst="straightConnector1">
            <a:avLst/>
          </a:prstGeom>
          <a:noFill/>
          <a:ln cap="flat" cmpd="sng" w="28575">
            <a:solidFill>
              <a:srgbClr val="C27BA0"/>
            </a:solidFill>
            <a:prstDash val="solid"/>
            <a:round/>
            <a:headEnd len="med" w="med" type="none"/>
            <a:tailEnd len="med" w="med" type="triangle"/>
          </a:ln>
        </p:spPr>
      </p:cxnSp>
      <p:sp>
        <p:nvSpPr>
          <p:cNvPr id="361" name="Google Shape;361;p37"/>
          <p:cNvSpPr/>
          <p:nvPr/>
        </p:nvSpPr>
        <p:spPr>
          <a:xfrm>
            <a:off x="2935825" y="3833925"/>
            <a:ext cx="321900" cy="330900"/>
          </a:xfrm>
          <a:prstGeom prst="ellipse">
            <a:avLst/>
          </a:prstGeom>
          <a:noFill/>
          <a:ln cap="flat" cmpd="sng" w="9525">
            <a:solidFill>
              <a:srgbClr val="C27BA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2" name="Google Shape;362;p37"/>
          <p:cNvCxnSpPr/>
          <p:nvPr/>
        </p:nvCxnSpPr>
        <p:spPr>
          <a:xfrm flipH="1">
            <a:off x="3257725" y="3629600"/>
            <a:ext cx="473700" cy="206100"/>
          </a:xfrm>
          <a:prstGeom prst="straightConnector1">
            <a:avLst/>
          </a:prstGeom>
          <a:noFill/>
          <a:ln cap="flat" cmpd="sng" w="28575">
            <a:solidFill>
              <a:srgbClr val="C27BA0"/>
            </a:solidFill>
            <a:prstDash val="solid"/>
            <a:round/>
            <a:headEnd len="med" w="med" type="none"/>
            <a:tailEnd len="med" w="med" type="triangl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66" name="Shape 366"/>
        <p:cNvGrpSpPr/>
        <p:nvPr/>
      </p:nvGrpSpPr>
      <p:grpSpPr>
        <a:xfrm>
          <a:off x="0" y="0"/>
          <a:ext cx="0" cy="0"/>
          <a:chOff x="0" y="0"/>
          <a:chExt cx="0" cy="0"/>
        </a:xfrm>
      </p:grpSpPr>
      <p:sp>
        <p:nvSpPr>
          <p:cNvPr id="367" name="Google Shape;367;p38"/>
          <p:cNvSpPr txBox="1"/>
          <p:nvPr/>
        </p:nvSpPr>
        <p:spPr>
          <a:xfrm>
            <a:off x="214950" y="199600"/>
            <a:ext cx="354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 Mihaela</a:t>
            </a:r>
            <a:endParaRPr/>
          </a:p>
        </p:txBody>
      </p:sp>
      <p:sp>
        <p:nvSpPr>
          <p:cNvPr id="368" name="Google Shape;368;p38"/>
          <p:cNvSpPr txBox="1"/>
          <p:nvPr/>
        </p:nvSpPr>
        <p:spPr>
          <a:xfrm>
            <a:off x="3428700" y="403225"/>
            <a:ext cx="2286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#3</a:t>
            </a:r>
            <a:endParaRPr sz="2500">
              <a:latin typeface="Comic Sans MS"/>
              <a:ea typeface="Comic Sans MS"/>
              <a:cs typeface="Comic Sans MS"/>
              <a:sym typeface="Comic Sans MS"/>
            </a:endParaRPr>
          </a:p>
        </p:txBody>
      </p:sp>
      <p:sp>
        <p:nvSpPr>
          <p:cNvPr id="369" name="Google Shape;369;p38"/>
          <p:cNvSpPr txBox="1"/>
          <p:nvPr/>
        </p:nvSpPr>
        <p:spPr>
          <a:xfrm>
            <a:off x="841100" y="1312800"/>
            <a:ext cx="4340400" cy="9465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Al treilea selector CSS este cel prin care am adăugat săgeți casetelor,  pentru ca efectul de Timeline să fie cât mai vizibil. </a:t>
            </a:r>
            <a:endParaRPr sz="1500">
              <a:latin typeface="Calibri"/>
              <a:ea typeface="Calibri"/>
              <a:cs typeface="Calibri"/>
              <a:sym typeface="Calibri"/>
            </a:endParaRPr>
          </a:p>
        </p:txBody>
      </p:sp>
      <p:pic>
        <p:nvPicPr>
          <p:cNvPr id="370" name="Google Shape;370;p38"/>
          <p:cNvPicPr preferRelativeResize="0"/>
          <p:nvPr/>
        </p:nvPicPr>
        <p:blipFill rotWithShape="1">
          <a:blip r:embed="rId3">
            <a:alphaModFix/>
          </a:blip>
          <a:srcRect b="4602" l="0" r="0" t="9693"/>
          <a:stretch/>
        </p:blipFill>
        <p:spPr>
          <a:xfrm>
            <a:off x="913950" y="2524800"/>
            <a:ext cx="4267550" cy="2057400"/>
          </a:xfrm>
          <a:prstGeom prst="rect">
            <a:avLst/>
          </a:prstGeom>
          <a:noFill/>
          <a:ln>
            <a:noFill/>
          </a:ln>
        </p:spPr>
      </p:pic>
      <p:cxnSp>
        <p:nvCxnSpPr>
          <p:cNvPr id="371" name="Google Shape;371;p38"/>
          <p:cNvCxnSpPr/>
          <p:nvPr/>
        </p:nvCxnSpPr>
        <p:spPr>
          <a:xfrm rot="10800000">
            <a:off x="3034375" y="3082450"/>
            <a:ext cx="268200" cy="205800"/>
          </a:xfrm>
          <a:prstGeom prst="straightConnector1">
            <a:avLst/>
          </a:prstGeom>
          <a:noFill/>
          <a:ln cap="flat" cmpd="sng" w="28575">
            <a:solidFill>
              <a:srgbClr val="C27BA0"/>
            </a:solidFill>
            <a:prstDash val="solid"/>
            <a:round/>
            <a:headEnd len="med" w="med" type="none"/>
            <a:tailEnd len="med" w="med" type="triangle"/>
          </a:ln>
        </p:spPr>
      </p:cxnSp>
      <p:cxnSp>
        <p:nvCxnSpPr>
          <p:cNvPr id="372" name="Google Shape;372;p38"/>
          <p:cNvCxnSpPr/>
          <p:nvPr/>
        </p:nvCxnSpPr>
        <p:spPr>
          <a:xfrm>
            <a:off x="2864250" y="3717625"/>
            <a:ext cx="322200" cy="223800"/>
          </a:xfrm>
          <a:prstGeom prst="straightConnector1">
            <a:avLst/>
          </a:prstGeom>
          <a:noFill/>
          <a:ln cap="flat" cmpd="sng" w="28575">
            <a:solidFill>
              <a:srgbClr val="C27BA0"/>
            </a:solidFill>
            <a:prstDash val="solid"/>
            <a:round/>
            <a:headEnd len="med" w="med" type="none"/>
            <a:tailEnd len="med" w="med" type="triangle"/>
          </a:ln>
        </p:spPr>
      </p:cxnSp>
      <p:pic>
        <p:nvPicPr>
          <p:cNvPr id="373" name="Google Shape;373;p38"/>
          <p:cNvPicPr preferRelativeResize="0"/>
          <p:nvPr/>
        </p:nvPicPr>
        <p:blipFill>
          <a:blip r:embed="rId4">
            <a:alphaModFix/>
          </a:blip>
          <a:stretch>
            <a:fillRect/>
          </a:stretch>
        </p:blipFill>
        <p:spPr>
          <a:xfrm>
            <a:off x="5323750" y="989350"/>
            <a:ext cx="3578401" cy="3689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77" name="Shape 377"/>
        <p:cNvGrpSpPr/>
        <p:nvPr/>
      </p:nvGrpSpPr>
      <p:grpSpPr>
        <a:xfrm>
          <a:off x="0" y="0"/>
          <a:ext cx="0" cy="0"/>
          <a:chOff x="0" y="0"/>
          <a:chExt cx="0" cy="0"/>
        </a:xfrm>
      </p:grpSpPr>
      <p:sp>
        <p:nvSpPr>
          <p:cNvPr id="378" name="Google Shape;378;p39"/>
          <p:cNvSpPr txBox="1"/>
          <p:nvPr/>
        </p:nvSpPr>
        <p:spPr>
          <a:xfrm>
            <a:off x="214950" y="199600"/>
            <a:ext cx="354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 Mihaela</a:t>
            </a:r>
            <a:endParaRPr/>
          </a:p>
        </p:txBody>
      </p:sp>
      <p:sp>
        <p:nvSpPr>
          <p:cNvPr id="379" name="Google Shape;379;p39"/>
          <p:cNvSpPr txBox="1"/>
          <p:nvPr/>
        </p:nvSpPr>
        <p:spPr>
          <a:xfrm>
            <a:off x="3368550" y="296050"/>
            <a:ext cx="2286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#4</a:t>
            </a:r>
            <a:endParaRPr sz="2500">
              <a:latin typeface="Comic Sans MS"/>
              <a:ea typeface="Comic Sans MS"/>
              <a:cs typeface="Comic Sans MS"/>
              <a:sym typeface="Comic Sans MS"/>
            </a:endParaRPr>
          </a:p>
        </p:txBody>
      </p:sp>
      <p:sp>
        <p:nvSpPr>
          <p:cNvPr id="380" name="Google Shape;380;p39"/>
          <p:cNvSpPr txBox="1"/>
          <p:nvPr/>
        </p:nvSpPr>
        <p:spPr>
          <a:xfrm>
            <a:off x="876875" y="1052388"/>
            <a:ext cx="4340400" cy="14775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Al patrulea selector CSS este cel prin care am stilizat butoanele de înainte și înapoi. Am adăugat aceste butoane pentru ca utilizatorul, dând click pe butonul Înainte să fie redirecționat către următoarea casetă, butonul Înapoi având efect contrariu.</a:t>
            </a:r>
            <a:endParaRPr sz="1500">
              <a:latin typeface="Calibri"/>
              <a:ea typeface="Calibri"/>
              <a:cs typeface="Calibri"/>
              <a:sym typeface="Calibri"/>
            </a:endParaRPr>
          </a:p>
        </p:txBody>
      </p:sp>
      <p:pic>
        <p:nvPicPr>
          <p:cNvPr id="381" name="Google Shape;381;p39"/>
          <p:cNvPicPr preferRelativeResize="0"/>
          <p:nvPr/>
        </p:nvPicPr>
        <p:blipFill rotWithShape="1">
          <a:blip r:embed="rId3">
            <a:alphaModFix/>
          </a:blip>
          <a:srcRect b="4602" l="25366" r="27050" t="9693"/>
          <a:stretch/>
        </p:blipFill>
        <p:spPr>
          <a:xfrm>
            <a:off x="5715300" y="335450"/>
            <a:ext cx="2873400" cy="2911375"/>
          </a:xfrm>
          <a:prstGeom prst="rect">
            <a:avLst/>
          </a:prstGeom>
          <a:noFill/>
          <a:ln>
            <a:noFill/>
          </a:ln>
        </p:spPr>
      </p:pic>
      <p:cxnSp>
        <p:nvCxnSpPr>
          <p:cNvPr id="382" name="Google Shape;382;p39"/>
          <p:cNvCxnSpPr/>
          <p:nvPr/>
        </p:nvCxnSpPr>
        <p:spPr>
          <a:xfrm>
            <a:off x="5655150" y="661300"/>
            <a:ext cx="322200" cy="223800"/>
          </a:xfrm>
          <a:prstGeom prst="straightConnector1">
            <a:avLst/>
          </a:prstGeom>
          <a:noFill/>
          <a:ln cap="flat" cmpd="sng" w="28575">
            <a:solidFill>
              <a:srgbClr val="C27BA0"/>
            </a:solidFill>
            <a:prstDash val="solid"/>
            <a:round/>
            <a:headEnd len="med" w="med" type="none"/>
            <a:tailEnd len="med" w="med" type="triangle"/>
          </a:ln>
        </p:spPr>
      </p:cxnSp>
      <p:cxnSp>
        <p:nvCxnSpPr>
          <p:cNvPr id="383" name="Google Shape;383;p39"/>
          <p:cNvCxnSpPr/>
          <p:nvPr/>
        </p:nvCxnSpPr>
        <p:spPr>
          <a:xfrm flipH="1">
            <a:off x="7784750" y="1937525"/>
            <a:ext cx="240900" cy="259800"/>
          </a:xfrm>
          <a:prstGeom prst="straightConnector1">
            <a:avLst/>
          </a:prstGeom>
          <a:noFill/>
          <a:ln cap="flat" cmpd="sng" w="28575">
            <a:solidFill>
              <a:srgbClr val="C27BA0"/>
            </a:solidFill>
            <a:prstDash val="solid"/>
            <a:round/>
            <a:headEnd len="med" w="med" type="none"/>
            <a:tailEnd len="med" w="med" type="triangle"/>
          </a:ln>
        </p:spPr>
      </p:cxnSp>
      <p:pic>
        <p:nvPicPr>
          <p:cNvPr id="384" name="Google Shape;384;p39"/>
          <p:cNvPicPr preferRelativeResize="0"/>
          <p:nvPr/>
        </p:nvPicPr>
        <p:blipFill rotWithShape="1">
          <a:blip r:embed="rId4">
            <a:alphaModFix/>
          </a:blip>
          <a:srcRect b="5028" l="5983" r="2382" t="10462"/>
          <a:stretch/>
        </p:blipFill>
        <p:spPr>
          <a:xfrm>
            <a:off x="786500" y="2402675"/>
            <a:ext cx="4928798" cy="2415226"/>
          </a:xfrm>
          <a:prstGeom prst="rect">
            <a:avLst/>
          </a:prstGeom>
          <a:noFill/>
          <a:ln>
            <a:noFill/>
          </a:ln>
        </p:spPr>
      </p:pic>
      <p:pic>
        <p:nvPicPr>
          <p:cNvPr id="385" name="Google Shape;385;p39"/>
          <p:cNvPicPr preferRelativeResize="0"/>
          <p:nvPr/>
        </p:nvPicPr>
        <p:blipFill>
          <a:blip r:embed="rId5">
            <a:alphaModFix/>
          </a:blip>
          <a:stretch>
            <a:fillRect/>
          </a:stretch>
        </p:blipFill>
        <p:spPr>
          <a:xfrm>
            <a:off x="4662625" y="2608225"/>
            <a:ext cx="3974026" cy="1232975"/>
          </a:xfrm>
          <a:prstGeom prst="rect">
            <a:avLst/>
          </a:prstGeom>
          <a:noFill/>
          <a:ln>
            <a:noFill/>
          </a:ln>
        </p:spPr>
      </p:pic>
      <p:pic>
        <p:nvPicPr>
          <p:cNvPr id="386" name="Google Shape;386;p39"/>
          <p:cNvPicPr preferRelativeResize="0"/>
          <p:nvPr/>
        </p:nvPicPr>
        <p:blipFill rotWithShape="1">
          <a:blip r:embed="rId6">
            <a:alphaModFix/>
          </a:blip>
          <a:srcRect b="0" l="1088" r="0" t="0"/>
          <a:stretch/>
        </p:blipFill>
        <p:spPr>
          <a:xfrm>
            <a:off x="4662625" y="3793850"/>
            <a:ext cx="4022825" cy="1171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90" name="Shape 390"/>
        <p:cNvGrpSpPr/>
        <p:nvPr/>
      </p:nvGrpSpPr>
      <p:grpSpPr>
        <a:xfrm>
          <a:off x="0" y="0"/>
          <a:ext cx="0" cy="0"/>
          <a:chOff x="0" y="0"/>
          <a:chExt cx="0" cy="0"/>
        </a:xfrm>
      </p:grpSpPr>
      <p:sp>
        <p:nvSpPr>
          <p:cNvPr id="391" name="Google Shape;391;p40"/>
          <p:cNvSpPr txBox="1"/>
          <p:nvPr/>
        </p:nvSpPr>
        <p:spPr>
          <a:xfrm>
            <a:off x="214950" y="199600"/>
            <a:ext cx="3543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 Mihaela</a:t>
            </a:r>
            <a:endParaRPr/>
          </a:p>
        </p:txBody>
      </p:sp>
      <p:sp>
        <p:nvSpPr>
          <p:cNvPr id="392" name="Google Shape;392;p40"/>
          <p:cNvSpPr txBox="1"/>
          <p:nvPr/>
        </p:nvSpPr>
        <p:spPr>
          <a:xfrm>
            <a:off x="3428700" y="403225"/>
            <a:ext cx="22866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#5</a:t>
            </a:r>
            <a:endParaRPr sz="2500">
              <a:latin typeface="Comic Sans MS"/>
              <a:ea typeface="Comic Sans MS"/>
              <a:cs typeface="Comic Sans MS"/>
              <a:sym typeface="Comic Sans MS"/>
            </a:endParaRPr>
          </a:p>
        </p:txBody>
      </p:sp>
      <p:sp>
        <p:nvSpPr>
          <p:cNvPr id="393" name="Google Shape;393;p40"/>
          <p:cNvSpPr txBox="1"/>
          <p:nvPr/>
        </p:nvSpPr>
        <p:spPr>
          <a:xfrm>
            <a:off x="2401800" y="1385175"/>
            <a:ext cx="4340400" cy="9465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Al cincilea selector CSS este cel prin care am schimbat fontul la câteva elemente din cadrul Coșului de Cumpărături. </a:t>
            </a:r>
            <a:endParaRPr sz="1500">
              <a:latin typeface="Calibri"/>
              <a:ea typeface="Calibri"/>
              <a:cs typeface="Calibri"/>
              <a:sym typeface="Calibri"/>
            </a:endParaRPr>
          </a:p>
        </p:txBody>
      </p:sp>
      <p:pic>
        <p:nvPicPr>
          <p:cNvPr id="394" name="Google Shape;394;p40"/>
          <p:cNvPicPr preferRelativeResize="0"/>
          <p:nvPr/>
        </p:nvPicPr>
        <p:blipFill>
          <a:blip r:embed="rId3">
            <a:alphaModFix/>
          </a:blip>
          <a:stretch>
            <a:fillRect/>
          </a:stretch>
        </p:blipFill>
        <p:spPr>
          <a:xfrm>
            <a:off x="2138350" y="2359325"/>
            <a:ext cx="4867275" cy="685800"/>
          </a:xfrm>
          <a:prstGeom prst="rect">
            <a:avLst/>
          </a:prstGeom>
          <a:noFill/>
          <a:ln>
            <a:noFill/>
          </a:ln>
        </p:spPr>
      </p:pic>
      <p:pic>
        <p:nvPicPr>
          <p:cNvPr id="395" name="Google Shape;395;p40"/>
          <p:cNvPicPr preferRelativeResize="0"/>
          <p:nvPr/>
        </p:nvPicPr>
        <p:blipFill rotWithShape="1">
          <a:blip r:embed="rId4">
            <a:alphaModFix/>
          </a:blip>
          <a:srcRect b="5194" l="4251" r="0" t="24982"/>
          <a:stretch/>
        </p:blipFill>
        <p:spPr>
          <a:xfrm>
            <a:off x="2336800" y="2948350"/>
            <a:ext cx="4470374" cy="18337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399" name="Shape 399"/>
        <p:cNvGrpSpPr/>
        <p:nvPr/>
      </p:nvGrpSpPr>
      <p:grpSpPr>
        <a:xfrm>
          <a:off x="0" y="0"/>
          <a:ext cx="0" cy="0"/>
          <a:chOff x="0" y="0"/>
          <a:chExt cx="0" cy="0"/>
        </a:xfrm>
      </p:grpSpPr>
      <p:sp>
        <p:nvSpPr>
          <p:cNvPr id="400" name="Google Shape;400;p41"/>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Bianca-Mihaela</a:t>
            </a:r>
            <a:endParaRPr/>
          </a:p>
        </p:txBody>
      </p:sp>
      <p:sp>
        <p:nvSpPr>
          <p:cNvPr id="401" name="Google Shape;401;p41"/>
          <p:cNvSpPr txBox="1"/>
          <p:nvPr/>
        </p:nvSpPr>
        <p:spPr>
          <a:xfrm>
            <a:off x="3072000" y="331425"/>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Funcții JavaScript</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#1</a:t>
            </a:r>
            <a:endParaRPr sz="2500">
              <a:latin typeface="Comic Sans MS"/>
              <a:ea typeface="Comic Sans MS"/>
              <a:cs typeface="Comic Sans MS"/>
              <a:sym typeface="Comic Sans MS"/>
            </a:endParaRPr>
          </a:p>
        </p:txBody>
      </p:sp>
      <p:sp>
        <p:nvSpPr>
          <p:cNvPr id="402" name="Google Shape;402;p41"/>
          <p:cNvSpPr txBox="1"/>
          <p:nvPr/>
        </p:nvSpPr>
        <p:spPr>
          <a:xfrm>
            <a:off x="663075" y="1874100"/>
            <a:ext cx="80148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Prima funcție pe care o consider interesantă, este cea care permite paginii Prezentare opțiunea de Dark Mode. Modul în care am realizat această funcție a fost:  am adăugat butonul dark-mode căruia i-am plasat funcția prin apelul </a:t>
            </a:r>
            <a:r>
              <a:rPr i="1" lang="ro" sz="1500">
                <a:latin typeface="Calibri"/>
                <a:ea typeface="Calibri"/>
                <a:cs typeface="Calibri"/>
                <a:sym typeface="Calibri"/>
              </a:rPr>
              <a:t>onclick</a:t>
            </a:r>
            <a:r>
              <a:rPr lang="ro" sz="1500">
                <a:latin typeface="Calibri"/>
                <a:ea typeface="Calibri"/>
                <a:cs typeface="Calibri"/>
                <a:sym typeface="Calibri"/>
              </a:rPr>
              <a:t>.</a:t>
            </a:r>
            <a:endParaRPr sz="1500">
              <a:latin typeface="Calibri"/>
              <a:ea typeface="Calibri"/>
              <a:cs typeface="Calibri"/>
              <a:sym typeface="Calibri"/>
            </a:endParaRPr>
          </a:p>
        </p:txBody>
      </p:sp>
      <p:pic>
        <p:nvPicPr>
          <p:cNvPr id="403" name="Google Shape;403;p41"/>
          <p:cNvPicPr preferRelativeResize="0"/>
          <p:nvPr/>
        </p:nvPicPr>
        <p:blipFill>
          <a:blip r:embed="rId3">
            <a:alphaModFix/>
          </a:blip>
          <a:stretch>
            <a:fillRect/>
          </a:stretch>
        </p:blipFill>
        <p:spPr>
          <a:xfrm>
            <a:off x="2666025" y="1150200"/>
            <a:ext cx="4008900" cy="723900"/>
          </a:xfrm>
          <a:prstGeom prst="rect">
            <a:avLst/>
          </a:prstGeom>
          <a:noFill/>
          <a:ln>
            <a:noFill/>
          </a:ln>
        </p:spPr>
      </p:pic>
      <p:pic>
        <p:nvPicPr>
          <p:cNvPr id="404" name="Google Shape;404;p41"/>
          <p:cNvPicPr preferRelativeResize="0"/>
          <p:nvPr/>
        </p:nvPicPr>
        <p:blipFill rotWithShape="1">
          <a:blip r:embed="rId4">
            <a:alphaModFix/>
          </a:blip>
          <a:srcRect b="4578" l="8770" r="2363" t="10322"/>
          <a:stretch/>
        </p:blipFill>
        <p:spPr>
          <a:xfrm>
            <a:off x="2030800" y="2760525"/>
            <a:ext cx="5082398" cy="21379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44" name="Shape 144"/>
        <p:cNvGrpSpPr/>
        <p:nvPr/>
      </p:nvGrpSpPr>
      <p:grpSpPr>
        <a:xfrm>
          <a:off x="0" y="0"/>
          <a:ext cx="0" cy="0"/>
          <a:chOff x="0" y="0"/>
          <a:chExt cx="0" cy="0"/>
        </a:xfrm>
      </p:grpSpPr>
      <p:sp>
        <p:nvSpPr>
          <p:cNvPr id="145" name="Google Shape;145;p15"/>
          <p:cNvSpPr txBox="1"/>
          <p:nvPr/>
        </p:nvSpPr>
        <p:spPr>
          <a:xfrm>
            <a:off x="1668475" y="702363"/>
            <a:ext cx="6759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Aplicație instalată de fiecare membru</a:t>
            </a:r>
            <a:endParaRPr sz="700">
              <a:latin typeface="Comic Sans MS"/>
              <a:ea typeface="Comic Sans MS"/>
              <a:cs typeface="Comic Sans MS"/>
              <a:sym typeface="Comic Sans MS"/>
            </a:endParaRPr>
          </a:p>
        </p:txBody>
      </p:sp>
      <p:sp>
        <p:nvSpPr>
          <p:cNvPr id="146" name="Google Shape;146;p15"/>
          <p:cNvSpPr txBox="1"/>
          <p:nvPr/>
        </p:nvSpPr>
        <p:spPr>
          <a:xfrm>
            <a:off x="773200" y="1540750"/>
            <a:ext cx="5015100" cy="2401200"/>
          </a:xfrm>
          <a:prstGeom prst="rect">
            <a:avLst/>
          </a:prstGeom>
          <a:noFill/>
          <a:ln>
            <a:noFill/>
          </a:ln>
        </p:spPr>
        <p:txBody>
          <a:bodyPr anchorCtr="0" anchor="t" bIns="91425" lIns="91425" spcFirstLastPara="1" rIns="91425" wrap="square" tIns="91425">
            <a:spAutoFit/>
          </a:bodyPr>
          <a:lstStyle/>
          <a:p>
            <a:pPr indent="457200" lvl="0" marL="0" rtl="0" algn="just">
              <a:lnSpc>
                <a:spcPct val="90000"/>
              </a:lnSpc>
              <a:spcBef>
                <a:spcPts val="1000"/>
              </a:spcBef>
              <a:spcAft>
                <a:spcPts val="0"/>
              </a:spcAft>
              <a:buNone/>
            </a:pPr>
            <a:r>
              <a:rPr lang="ro" sz="1800">
                <a:latin typeface="Calibri"/>
                <a:ea typeface="Calibri"/>
                <a:cs typeface="Calibri"/>
                <a:sym typeface="Calibri"/>
              </a:rPr>
              <a:t>Am ales instalarea și configurarea aplicației </a:t>
            </a:r>
            <a:r>
              <a:rPr b="1" lang="ro" sz="1800">
                <a:latin typeface="Calibri"/>
                <a:ea typeface="Calibri"/>
                <a:cs typeface="Calibri"/>
                <a:sym typeface="Calibri"/>
              </a:rPr>
              <a:t>WishList Plus </a:t>
            </a:r>
            <a:r>
              <a:rPr lang="ro" sz="1800">
                <a:latin typeface="Calibri"/>
                <a:ea typeface="Calibri"/>
                <a:cs typeface="Calibri"/>
                <a:sym typeface="Calibri"/>
              </a:rPr>
              <a:t>în cadrul site-ului destinat comercializării de produse handmade.</a:t>
            </a:r>
            <a:endParaRPr sz="1800">
              <a:latin typeface="Calibri"/>
              <a:ea typeface="Calibri"/>
              <a:cs typeface="Calibri"/>
              <a:sym typeface="Calibri"/>
            </a:endParaRPr>
          </a:p>
          <a:p>
            <a:pPr indent="457200" lvl="0" marL="0" rtl="0" algn="just">
              <a:spcBef>
                <a:spcPts val="0"/>
              </a:spcBef>
              <a:spcAft>
                <a:spcPts val="0"/>
              </a:spcAft>
              <a:buNone/>
            </a:pPr>
            <a:r>
              <a:rPr lang="ro" sz="1800">
                <a:latin typeface="Calibri"/>
                <a:ea typeface="Calibri"/>
                <a:cs typeface="Calibri"/>
                <a:sym typeface="Calibri"/>
              </a:rPr>
              <a:t>Aplicația permite clienților autentificați să dețină o listă de dorințe. Prin click-ul pe icon-ul specific(inima), clienții introduc în lista de dorințe produsele îndrăgite sau pe care doresc să le achiziționeze în cel mai scurt timp.</a:t>
            </a:r>
            <a:endParaRPr sz="800"/>
          </a:p>
        </p:txBody>
      </p:sp>
      <p:pic>
        <p:nvPicPr>
          <p:cNvPr id="147" name="Google Shape;147;p15"/>
          <p:cNvPicPr preferRelativeResize="0"/>
          <p:nvPr/>
        </p:nvPicPr>
        <p:blipFill>
          <a:blip r:embed="rId3">
            <a:alphaModFix/>
          </a:blip>
          <a:stretch>
            <a:fillRect/>
          </a:stretch>
        </p:blipFill>
        <p:spPr>
          <a:xfrm>
            <a:off x="6164375" y="1404950"/>
            <a:ext cx="2015250" cy="1481575"/>
          </a:xfrm>
          <a:prstGeom prst="rect">
            <a:avLst/>
          </a:prstGeom>
          <a:noFill/>
          <a:ln>
            <a:noFill/>
          </a:ln>
        </p:spPr>
      </p:pic>
      <p:pic>
        <p:nvPicPr>
          <p:cNvPr id="148" name="Google Shape;148;p15"/>
          <p:cNvPicPr preferRelativeResize="0"/>
          <p:nvPr/>
        </p:nvPicPr>
        <p:blipFill>
          <a:blip r:embed="rId4">
            <a:alphaModFix/>
          </a:blip>
          <a:stretch>
            <a:fillRect/>
          </a:stretch>
        </p:blipFill>
        <p:spPr>
          <a:xfrm>
            <a:off x="6164375" y="3124650"/>
            <a:ext cx="2015250" cy="1494217"/>
          </a:xfrm>
          <a:prstGeom prst="rect">
            <a:avLst/>
          </a:prstGeom>
          <a:noFill/>
          <a:ln>
            <a:noFill/>
          </a:ln>
        </p:spPr>
      </p:pic>
      <p:sp>
        <p:nvSpPr>
          <p:cNvPr id="149" name="Google Shape;149;p15"/>
          <p:cNvSpPr txBox="1"/>
          <p:nvPr/>
        </p:nvSpPr>
        <p:spPr>
          <a:xfrm>
            <a:off x="199600" y="153550"/>
            <a:ext cx="1689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sz="18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408" name="Shape 408"/>
        <p:cNvGrpSpPr/>
        <p:nvPr/>
      </p:nvGrpSpPr>
      <p:grpSpPr>
        <a:xfrm>
          <a:off x="0" y="0"/>
          <a:ext cx="0" cy="0"/>
          <a:chOff x="0" y="0"/>
          <a:chExt cx="0" cy="0"/>
        </a:xfrm>
      </p:grpSpPr>
      <p:sp>
        <p:nvSpPr>
          <p:cNvPr id="409" name="Google Shape;409;p42"/>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Bianca-Mihaela</a:t>
            </a:r>
            <a:endParaRPr/>
          </a:p>
        </p:txBody>
      </p:sp>
      <p:sp>
        <p:nvSpPr>
          <p:cNvPr id="410" name="Google Shape;410;p42"/>
          <p:cNvSpPr txBox="1"/>
          <p:nvPr/>
        </p:nvSpPr>
        <p:spPr>
          <a:xfrm>
            <a:off x="3072000" y="331425"/>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Funcții JavaScript</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#2</a:t>
            </a:r>
            <a:endParaRPr sz="2500">
              <a:latin typeface="Comic Sans MS"/>
              <a:ea typeface="Comic Sans MS"/>
              <a:cs typeface="Comic Sans MS"/>
              <a:sym typeface="Comic Sans MS"/>
            </a:endParaRPr>
          </a:p>
        </p:txBody>
      </p:sp>
      <p:sp>
        <p:nvSpPr>
          <p:cNvPr id="411" name="Google Shape;411;p42"/>
          <p:cNvSpPr txBox="1"/>
          <p:nvPr/>
        </p:nvSpPr>
        <p:spPr>
          <a:xfrm>
            <a:off x="636250" y="2088800"/>
            <a:ext cx="8014800" cy="681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A două </a:t>
            </a:r>
            <a:r>
              <a:rPr lang="ro" sz="1500">
                <a:latin typeface="Calibri"/>
                <a:ea typeface="Calibri"/>
                <a:cs typeface="Calibri"/>
                <a:sym typeface="Calibri"/>
              </a:rPr>
              <a:t> funcție pe care o consider interesantă, este cea care permite unei fotografii atașate paginii Prezentare, să apară și dispară prin click pe butoanele Show Image și Hide Image.</a:t>
            </a:r>
            <a:endParaRPr sz="1500">
              <a:latin typeface="Calibri"/>
              <a:ea typeface="Calibri"/>
              <a:cs typeface="Calibri"/>
              <a:sym typeface="Calibri"/>
            </a:endParaRPr>
          </a:p>
        </p:txBody>
      </p:sp>
      <p:pic>
        <p:nvPicPr>
          <p:cNvPr id="412" name="Google Shape;412;p42"/>
          <p:cNvPicPr preferRelativeResize="0"/>
          <p:nvPr/>
        </p:nvPicPr>
        <p:blipFill>
          <a:blip r:embed="rId3">
            <a:alphaModFix/>
          </a:blip>
          <a:stretch>
            <a:fillRect/>
          </a:stretch>
        </p:blipFill>
        <p:spPr>
          <a:xfrm>
            <a:off x="1844938" y="1163350"/>
            <a:ext cx="5597424" cy="1024625"/>
          </a:xfrm>
          <a:prstGeom prst="rect">
            <a:avLst/>
          </a:prstGeom>
          <a:noFill/>
          <a:ln>
            <a:noFill/>
          </a:ln>
        </p:spPr>
      </p:pic>
      <p:pic>
        <p:nvPicPr>
          <p:cNvPr id="413" name="Google Shape;413;p42"/>
          <p:cNvPicPr preferRelativeResize="0"/>
          <p:nvPr/>
        </p:nvPicPr>
        <p:blipFill rotWithShape="1">
          <a:blip r:embed="rId4">
            <a:alphaModFix/>
          </a:blip>
          <a:srcRect b="5758" l="4906" r="1460" t="16848"/>
          <a:stretch/>
        </p:blipFill>
        <p:spPr>
          <a:xfrm>
            <a:off x="2059325" y="2690025"/>
            <a:ext cx="5025350" cy="22352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417" name="Shape 417"/>
        <p:cNvGrpSpPr/>
        <p:nvPr/>
      </p:nvGrpSpPr>
      <p:grpSpPr>
        <a:xfrm>
          <a:off x="0" y="0"/>
          <a:ext cx="0" cy="0"/>
          <a:chOff x="0" y="0"/>
          <a:chExt cx="0" cy="0"/>
        </a:xfrm>
      </p:grpSpPr>
      <p:sp>
        <p:nvSpPr>
          <p:cNvPr id="418" name="Google Shape;418;p43"/>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Cârlescu Bianca-Mihaela</a:t>
            </a:r>
            <a:endParaRPr/>
          </a:p>
        </p:txBody>
      </p:sp>
      <p:sp>
        <p:nvSpPr>
          <p:cNvPr id="419" name="Google Shape;419;p43"/>
          <p:cNvSpPr txBox="1"/>
          <p:nvPr/>
        </p:nvSpPr>
        <p:spPr>
          <a:xfrm>
            <a:off x="3072000" y="331425"/>
            <a:ext cx="30000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Funcții JavaScript</a:t>
            </a:r>
            <a:endParaRPr sz="2500">
              <a:latin typeface="Comic Sans MS"/>
              <a:ea typeface="Comic Sans MS"/>
              <a:cs typeface="Comic Sans MS"/>
              <a:sym typeface="Comic Sans MS"/>
            </a:endParaRPr>
          </a:p>
          <a:p>
            <a:pPr indent="0" lvl="0" marL="0" rtl="0" algn="ctr">
              <a:spcBef>
                <a:spcPts val="0"/>
              </a:spcBef>
              <a:spcAft>
                <a:spcPts val="0"/>
              </a:spcAft>
              <a:buNone/>
            </a:pPr>
            <a:r>
              <a:rPr lang="ro" sz="2500">
                <a:latin typeface="Comic Sans MS"/>
                <a:ea typeface="Comic Sans MS"/>
                <a:cs typeface="Comic Sans MS"/>
                <a:sym typeface="Comic Sans MS"/>
              </a:rPr>
              <a:t>#3</a:t>
            </a:r>
            <a:endParaRPr sz="2500">
              <a:latin typeface="Comic Sans MS"/>
              <a:ea typeface="Comic Sans MS"/>
              <a:cs typeface="Comic Sans MS"/>
              <a:sym typeface="Comic Sans MS"/>
            </a:endParaRPr>
          </a:p>
        </p:txBody>
      </p:sp>
      <p:sp>
        <p:nvSpPr>
          <p:cNvPr id="420" name="Google Shape;420;p43"/>
          <p:cNvSpPr txBox="1"/>
          <p:nvPr/>
        </p:nvSpPr>
        <p:spPr>
          <a:xfrm>
            <a:off x="636250" y="1784675"/>
            <a:ext cx="80148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A utlimă funcție necesară paginii este cea prin care, în momentul în care utilizatorul șterge un articol din coșul de cumpărături, să apară un alert care să îi comunice acest aspect. Astfel, se evită situațiile în  care utilizatorul șterge un articol din greșeală și nu își dă seama.</a:t>
            </a:r>
            <a:endParaRPr sz="1500">
              <a:latin typeface="Calibri"/>
              <a:ea typeface="Calibri"/>
              <a:cs typeface="Calibri"/>
              <a:sym typeface="Calibri"/>
            </a:endParaRPr>
          </a:p>
        </p:txBody>
      </p:sp>
      <p:pic>
        <p:nvPicPr>
          <p:cNvPr id="421" name="Google Shape;421;p43"/>
          <p:cNvPicPr preferRelativeResize="0"/>
          <p:nvPr/>
        </p:nvPicPr>
        <p:blipFill>
          <a:blip r:embed="rId3">
            <a:alphaModFix/>
          </a:blip>
          <a:stretch>
            <a:fillRect/>
          </a:stretch>
        </p:blipFill>
        <p:spPr>
          <a:xfrm>
            <a:off x="3143650" y="1150350"/>
            <a:ext cx="3000000" cy="680825"/>
          </a:xfrm>
          <a:prstGeom prst="rect">
            <a:avLst/>
          </a:prstGeom>
          <a:noFill/>
          <a:ln>
            <a:noFill/>
          </a:ln>
        </p:spPr>
      </p:pic>
      <p:pic>
        <p:nvPicPr>
          <p:cNvPr id="422" name="Google Shape;422;p43"/>
          <p:cNvPicPr preferRelativeResize="0"/>
          <p:nvPr/>
        </p:nvPicPr>
        <p:blipFill rotWithShape="1">
          <a:blip r:embed="rId4">
            <a:alphaModFix/>
          </a:blip>
          <a:srcRect b="5266" l="1097" r="0" t="17739"/>
          <a:stretch/>
        </p:blipFill>
        <p:spPr>
          <a:xfrm>
            <a:off x="1940650" y="2688925"/>
            <a:ext cx="5406000" cy="2196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53" name="Shape 153"/>
        <p:cNvGrpSpPr/>
        <p:nvPr/>
      </p:nvGrpSpPr>
      <p:grpSpPr>
        <a:xfrm>
          <a:off x="0" y="0"/>
          <a:ext cx="0" cy="0"/>
          <a:chOff x="0" y="0"/>
          <a:chExt cx="0" cy="0"/>
        </a:xfrm>
      </p:grpSpPr>
      <p:sp>
        <p:nvSpPr>
          <p:cNvPr id="154" name="Google Shape;154;p16"/>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155" name="Google Shape;155;p16"/>
          <p:cNvSpPr txBox="1"/>
          <p:nvPr/>
        </p:nvSpPr>
        <p:spPr>
          <a:xfrm>
            <a:off x="3428700" y="537400"/>
            <a:ext cx="228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156" name="Google Shape;156;p16"/>
          <p:cNvSpPr txBox="1"/>
          <p:nvPr/>
        </p:nvSpPr>
        <p:spPr>
          <a:xfrm>
            <a:off x="316638" y="1229750"/>
            <a:ext cx="8275800" cy="1212000"/>
          </a:xfrm>
          <a:prstGeom prst="rect">
            <a:avLst/>
          </a:prstGeom>
          <a:noFill/>
          <a:ln>
            <a:noFill/>
          </a:ln>
        </p:spPr>
        <p:txBody>
          <a:bodyPr anchorCtr="0" anchor="t" bIns="91425" lIns="91425" spcFirstLastPara="1" rIns="91425" wrap="square" tIns="91425">
            <a:spAutoFit/>
          </a:bodyPr>
          <a:lstStyle/>
          <a:p>
            <a:pPr indent="457200" lvl="0" marL="0" rtl="0" algn="ctr">
              <a:lnSpc>
                <a:spcPct val="115000"/>
              </a:lnSpc>
              <a:spcBef>
                <a:spcPts val="0"/>
              </a:spcBef>
              <a:spcAft>
                <a:spcPts val="0"/>
              </a:spcAft>
              <a:buNone/>
            </a:pPr>
            <a:r>
              <a:rPr lang="ro" sz="1500">
                <a:latin typeface="Calibri"/>
                <a:ea typeface="Calibri"/>
                <a:cs typeface="Calibri"/>
                <a:sym typeface="Calibri"/>
              </a:rPr>
              <a:t>Un prim selector CSS este cel prin care am adăugat animație textului </a:t>
            </a:r>
            <a:r>
              <a:rPr i="1" lang="ro" sz="1500">
                <a:latin typeface="Calibri"/>
                <a:ea typeface="Calibri"/>
                <a:cs typeface="Calibri"/>
                <a:sym typeface="Calibri"/>
              </a:rPr>
              <a:t>“Livrare GRATUITĂ la comenzi de peste 100 RON + Cadou Surpriză!” </a:t>
            </a:r>
            <a:r>
              <a:rPr lang="ro" sz="1500">
                <a:latin typeface="Calibri"/>
                <a:ea typeface="Calibri"/>
                <a:cs typeface="Calibri"/>
                <a:sym typeface="Calibri"/>
              </a:rPr>
              <a:t>din bara de anunțuri. Această animație a scrisului pornește din partea stângă către cea dreaptă a ecranului, fiind activă la infinit. Consider că acest lucru atrage atenția clienților și definește site-ul ca fiind unul dinamic.</a:t>
            </a:r>
            <a:endParaRPr sz="1500">
              <a:latin typeface="Calibri"/>
              <a:ea typeface="Calibri"/>
              <a:cs typeface="Calibri"/>
              <a:sym typeface="Calibri"/>
            </a:endParaRPr>
          </a:p>
        </p:txBody>
      </p:sp>
      <p:pic>
        <p:nvPicPr>
          <p:cNvPr id="157" name="Google Shape;157;p16"/>
          <p:cNvPicPr preferRelativeResize="0"/>
          <p:nvPr/>
        </p:nvPicPr>
        <p:blipFill>
          <a:blip r:embed="rId3">
            <a:alphaModFix/>
          </a:blip>
          <a:stretch>
            <a:fillRect/>
          </a:stretch>
        </p:blipFill>
        <p:spPr>
          <a:xfrm>
            <a:off x="2401763" y="2441750"/>
            <a:ext cx="4340475" cy="1939494"/>
          </a:xfrm>
          <a:prstGeom prst="rect">
            <a:avLst/>
          </a:prstGeom>
          <a:noFill/>
          <a:ln>
            <a:noFill/>
          </a:ln>
        </p:spPr>
      </p:pic>
      <p:pic>
        <p:nvPicPr>
          <p:cNvPr id="158" name="Google Shape;158;p16"/>
          <p:cNvPicPr preferRelativeResize="0"/>
          <p:nvPr/>
        </p:nvPicPr>
        <p:blipFill rotWithShape="1">
          <a:blip r:embed="rId4">
            <a:alphaModFix/>
          </a:blip>
          <a:srcRect b="0" l="23647" r="2057" t="0"/>
          <a:stretch/>
        </p:blipFill>
        <p:spPr>
          <a:xfrm>
            <a:off x="1288350" y="4250150"/>
            <a:ext cx="6567301" cy="292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62" name="Shape 162"/>
        <p:cNvGrpSpPr/>
        <p:nvPr/>
      </p:nvGrpSpPr>
      <p:grpSpPr>
        <a:xfrm>
          <a:off x="0" y="0"/>
          <a:ext cx="0" cy="0"/>
          <a:chOff x="0" y="0"/>
          <a:chExt cx="0" cy="0"/>
        </a:xfrm>
      </p:grpSpPr>
      <p:sp>
        <p:nvSpPr>
          <p:cNvPr id="163" name="Google Shape;163;p17"/>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164" name="Google Shape;164;p17"/>
          <p:cNvSpPr txBox="1"/>
          <p:nvPr/>
        </p:nvSpPr>
        <p:spPr>
          <a:xfrm>
            <a:off x="3428700" y="537400"/>
            <a:ext cx="228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165" name="Google Shape;165;p17"/>
          <p:cNvSpPr txBox="1"/>
          <p:nvPr/>
        </p:nvSpPr>
        <p:spPr>
          <a:xfrm>
            <a:off x="398000" y="1106800"/>
            <a:ext cx="8215500" cy="121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Aplicația instalată prevede adăugarea icon-ului specific listei de dorințe într-un loc mai puțin plăcut vizual în cadrul magazinului nostru online. Astfel, am translatat poziția acestuia spre dreapta, fiind necesară atribuirea unor valori de translație dintince pentru icon-ul specific produselor care se află în lista utilizatorilor de dorințe, respectiv a icon-ului reprezentativ celor care încă nu se află în această listă.</a:t>
            </a:r>
            <a:endParaRPr sz="1500">
              <a:latin typeface="Calibri"/>
              <a:ea typeface="Calibri"/>
              <a:cs typeface="Calibri"/>
              <a:sym typeface="Calibri"/>
            </a:endParaRPr>
          </a:p>
        </p:txBody>
      </p:sp>
      <p:pic>
        <p:nvPicPr>
          <p:cNvPr id="166" name="Google Shape;166;p17"/>
          <p:cNvPicPr preferRelativeResize="0"/>
          <p:nvPr/>
        </p:nvPicPr>
        <p:blipFill>
          <a:blip r:embed="rId3">
            <a:alphaModFix/>
          </a:blip>
          <a:stretch>
            <a:fillRect/>
          </a:stretch>
        </p:blipFill>
        <p:spPr>
          <a:xfrm>
            <a:off x="398000" y="2486550"/>
            <a:ext cx="5304425" cy="1981375"/>
          </a:xfrm>
          <a:prstGeom prst="rect">
            <a:avLst/>
          </a:prstGeom>
          <a:noFill/>
          <a:ln>
            <a:noFill/>
          </a:ln>
        </p:spPr>
      </p:pic>
      <p:pic>
        <p:nvPicPr>
          <p:cNvPr id="167" name="Google Shape;167;p17"/>
          <p:cNvPicPr preferRelativeResize="0"/>
          <p:nvPr/>
        </p:nvPicPr>
        <p:blipFill>
          <a:blip r:embed="rId4">
            <a:alphaModFix/>
          </a:blip>
          <a:stretch>
            <a:fillRect/>
          </a:stretch>
        </p:blipFill>
        <p:spPr>
          <a:xfrm>
            <a:off x="6036600" y="2398500"/>
            <a:ext cx="2837850" cy="1212750"/>
          </a:xfrm>
          <a:prstGeom prst="rect">
            <a:avLst/>
          </a:prstGeom>
          <a:noFill/>
          <a:ln>
            <a:noFill/>
          </a:ln>
        </p:spPr>
      </p:pic>
      <p:pic>
        <p:nvPicPr>
          <p:cNvPr id="168" name="Google Shape;168;p17"/>
          <p:cNvPicPr preferRelativeResize="0"/>
          <p:nvPr/>
        </p:nvPicPr>
        <p:blipFill>
          <a:blip r:embed="rId5">
            <a:alphaModFix/>
          </a:blip>
          <a:stretch>
            <a:fillRect/>
          </a:stretch>
        </p:blipFill>
        <p:spPr>
          <a:xfrm>
            <a:off x="6036600" y="3690950"/>
            <a:ext cx="2837850" cy="1177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72" name="Shape 172"/>
        <p:cNvGrpSpPr/>
        <p:nvPr/>
      </p:nvGrpSpPr>
      <p:grpSpPr>
        <a:xfrm>
          <a:off x="0" y="0"/>
          <a:ext cx="0" cy="0"/>
          <a:chOff x="0" y="0"/>
          <a:chExt cx="0" cy="0"/>
        </a:xfrm>
      </p:grpSpPr>
      <p:sp>
        <p:nvSpPr>
          <p:cNvPr id="173" name="Google Shape;173;p18"/>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174" name="Google Shape;174;p18"/>
          <p:cNvSpPr txBox="1"/>
          <p:nvPr/>
        </p:nvSpPr>
        <p:spPr>
          <a:xfrm>
            <a:off x="3428700" y="537400"/>
            <a:ext cx="228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175" name="Google Shape;175;p18"/>
          <p:cNvSpPr txBox="1"/>
          <p:nvPr/>
        </p:nvSpPr>
        <p:spPr>
          <a:xfrm>
            <a:off x="311400" y="1222613"/>
            <a:ext cx="8521200" cy="121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Totodată, configurările realizate aplicației instalate mi-au permis poziționarea în colțul din dreapta jos a butonului ce prin apăsare ne direcționează spre pagina care cuprinde totalitatea produselor dorite. Am stilizat marginile acestui buton, i-am schimbat culoarea și l-am translatat la stânga întrucât se suprapunea cu chat-ul configurat de către colega mea.</a:t>
            </a:r>
            <a:endParaRPr sz="1500">
              <a:latin typeface="Calibri"/>
              <a:ea typeface="Calibri"/>
              <a:cs typeface="Calibri"/>
              <a:sym typeface="Calibri"/>
            </a:endParaRPr>
          </a:p>
        </p:txBody>
      </p:sp>
      <p:pic>
        <p:nvPicPr>
          <p:cNvPr id="176" name="Google Shape;176;p18"/>
          <p:cNvPicPr preferRelativeResize="0"/>
          <p:nvPr/>
        </p:nvPicPr>
        <p:blipFill>
          <a:blip r:embed="rId3">
            <a:alphaModFix/>
          </a:blip>
          <a:stretch>
            <a:fillRect/>
          </a:stretch>
        </p:blipFill>
        <p:spPr>
          <a:xfrm>
            <a:off x="509200" y="2550425"/>
            <a:ext cx="8125631" cy="947425"/>
          </a:xfrm>
          <a:prstGeom prst="rect">
            <a:avLst/>
          </a:prstGeom>
          <a:noFill/>
          <a:ln>
            <a:noFill/>
          </a:ln>
        </p:spPr>
      </p:pic>
      <p:pic>
        <p:nvPicPr>
          <p:cNvPr id="177" name="Google Shape;177;p18"/>
          <p:cNvPicPr preferRelativeResize="0"/>
          <p:nvPr/>
        </p:nvPicPr>
        <p:blipFill>
          <a:blip r:embed="rId4">
            <a:alphaModFix/>
          </a:blip>
          <a:stretch>
            <a:fillRect/>
          </a:stretch>
        </p:blipFill>
        <p:spPr>
          <a:xfrm>
            <a:off x="2298513" y="3822924"/>
            <a:ext cx="4546975" cy="947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81" name="Shape 181"/>
        <p:cNvGrpSpPr/>
        <p:nvPr/>
      </p:nvGrpSpPr>
      <p:grpSpPr>
        <a:xfrm>
          <a:off x="0" y="0"/>
          <a:ext cx="0" cy="0"/>
          <a:chOff x="0" y="0"/>
          <a:chExt cx="0" cy="0"/>
        </a:xfrm>
      </p:grpSpPr>
      <p:sp>
        <p:nvSpPr>
          <p:cNvPr id="182" name="Google Shape;182;p19"/>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183" name="Google Shape;183;p19"/>
          <p:cNvSpPr txBox="1"/>
          <p:nvPr/>
        </p:nvSpPr>
        <p:spPr>
          <a:xfrm>
            <a:off x="3428700" y="537400"/>
            <a:ext cx="228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184" name="Google Shape;184;p19"/>
          <p:cNvSpPr txBox="1"/>
          <p:nvPr/>
        </p:nvSpPr>
        <p:spPr>
          <a:xfrm>
            <a:off x="0" y="1106800"/>
            <a:ext cx="87669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De asemenea, în CSS am stilizat butonul “Trimite” din cadrul paginii de Contact. Am modificat marginile acestuia, i-am adăugat un efect de umbră, dar i-am stilizat și scrisul. La trecerea cu cursorul peste acesta, se modifică culoarea sa de fundal .</a:t>
            </a:r>
            <a:endParaRPr sz="1500">
              <a:latin typeface="Calibri"/>
              <a:ea typeface="Calibri"/>
              <a:cs typeface="Calibri"/>
              <a:sym typeface="Calibri"/>
            </a:endParaRPr>
          </a:p>
        </p:txBody>
      </p:sp>
      <p:pic>
        <p:nvPicPr>
          <p:cNvPr id="185" name="Google Shape;185;p19"/>
          <p:cNvPicPr preferRelativeResize="0"/>
          <p:nvPr/>
        </p:nvPicPr>
        <p:blipFill>
          <a:blip r:embed="rId3">
            <a:alphaModFix/>
          </a:blip>
          <a:stretch>
            <a:fillRect/>
          </a:stretch>
        </p:blipFill>
        <p:spPr>
          <a:xfrm>
            <a:off x="643750" y="2053300"/>
            <a:ext cx="6092975" cy="2611275"/>
          </a:xfrm>
          <a:prstGeom prst="rect">
            <a:avLst/>
          </a:prstGeom>
          <a:noFill/>
          <a:ln>
            <a:noFill/>
          </a:ln>
        </p:spPr>
      </p:pic>
      <p:pic>
        <p:nvPicPr>
          <p:cNvPr id="186" name="Google Shape;186;p19"/>
          <p:cNvPicPr preferRelativeResize="0"/>
          <p:nvPr/>
        </p:nvPicPr>
        <p:blipFill>
          <a:blip r:embed="rId4">
            <a:alphaModFix/>
          </a:blip>
          <a:stretch>
            <a:fillRect/>
          </a:stretch>
        </p:blipFill>
        <p:spPr>
          <a:xfrm>
            <a:off x="6804074" y="1944675"/>
            <a:ext cx="1735250" cy="946500"/>
          </a:xfrm>
          <a:prstGeom prst="rect">
            <a:avLst/>
          </a:prstGeom>
          <a:noFill/>
          <a:ln>
            <a:noFill/>
          </a:ln>
        </p:spPr>
      </p:pic>
      <p:pic>
        <p:nvPicPr>
          <p:cNvPr id="187" name="Google Shape;187;p19"/>
          <p:cNvPicPr preferRelativeResize="0"/>
          <p:nvPr/>
        </p:nvPicPr>
        <p:blipFill>
          <a:blip r:embed="rId5">
            <a:alphaModFix/>
          </a:blip>
          <a:stretch>
            <a:fillRect/>
          </a:stretch>
        </p:blipFill>
        <p:spPr>
          <a:xfrm>
            <a:off x="6804074" y="3443950"/>
            <a:ext cx="1735250" cy="910156"/>
          </a:xfrm>
          <a:prstGeom prst="rect">
            <a:avLst/>
          </a:prstGeom>
          <a:noFill/>
          <a:ln>
            <a:noFill/>
          </a:ln>
        </p:spPr>
      </p:pic>
      <p:cxnSp>
        <p:nvCxnSpPr>
          <p:cNvPr id="188" name="Google Shape;188;p19"/>
          <p:cNvCxnSpPr>
            <a:stCxn id="186" idx="2"/>
            <a:endCxn id="187" idx="0"/>
          </p:cNvCxnSpPr>
          <p:nvPr/>
        </p:nvCxnSpPr>
        <p:spPr>
          <a:xfrm>
            <a:off x="7671699" y="2891175"/>
            <a:ext cx="0" cy="552900"/>
          </a:xfrm>
          <a:prstGeom prst="straightConnector1">
            <a:avLst/>
          </a:prstGeom>
          <a:noFill/>
          <a:ln cap="flat" cmpd="sng" w="9525">
            <a:solidFill>
              <a:schemeClr val="dk2"/>
            </a:solidFill>
            <a:prstDash val="solid"/>
            <a:round/>
            <a:headEnd len="med" w="med" type="none"/>
            <a:tailEnd len="med" w="med" type="triangle"/>
          </a:ln>
        </p:spPr>
      </p:cxnSp>
      <p:sp>
        <p:nvSpPr>
          <p:cNvPr id="189" name="Google Shape;189;p19"/>
          <p:cNvSpPr txBox="1"/>
          <p:nvPr/>
        </p:nvSpPr>
        <p:spPr>
          <a:xfrm>
            <a:off x="7594950" y="2967450"/>
            <a:ext cx="854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a:latin typeface="Calibri"/>
                <a:ea typeface="Calibri"/>
                <a:cs typeface="Calibri"/>
                <a:sym typeface="Calibri"/>
              </a:rPr>
              <a:t>on hover</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93" name="Shape 193"/>
        <p:cNvGrpSpPr/>
        <p:nvPr/>
      </p:nvGrpSpPr>
      <p:grpSpPr>
        <a:xfrm>
          <a:off x="0" y="0"/>
          <a:ext cx="0" cy="0"/>
          <a:chOff x="0" y="0"/>
          <a:chExt cx="0" cy="0"/>
        </a:xfrm>
      </p:grpSpPr>
      <p:sp>
        <p:nvSpPr>
          <p:cNvPr id="194" name="Google Shape;194;p20"/>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195" name="Google Shape;195;p20"/>
          <p:cNvSpPr txBox="1"/>
          <p:nvPr/>
        </p:nvSpPr>
        <p:spPr>
          <a:xfrm>
            <a:off x="3428700" y="537400"/>
            <a:ext cx="2286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Selectori CSS</a:t>
            </a:r>
            <a:endParaRPr sz="700">
              <a:latin typeface="Comic Sans MS"/>
              <a:ea typeface="Comic Sans MS"/>
              <a:cs typeface="Comic Sans MS"/>
              <a:sym typeface="Comic Sans MS"/>
            </a:endParaRPr>
          </a:p>
        </p:txBody>
      </p:sp>
      <p:sp>
        <p:nvSpPr>
          <p:cNvPr id="196" name="Google Shape;196;p20"/>
          <p:cNvSpPr txBox="1"/>
          <p:nvPr/>
        </p:nvSpPr>
        <p:spPr>
          <a:xfrm>
            <a:off x="211500" y="1151625"/>
            <a:ext cx="8721000" cy="946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Am stilizat și icon-urile specifice rețelelor de socializare Facebook si Instagram după ce le-am atribuit un id unic fiecăruia în pagina footer.liquid. Inițial acestea aveau tonuri de gri și erau de o dimensiune mai mare, însă prin cod CSS am reușit să le adaptez bunului plac prin culori specifice, dimensiune mai mică și colțuri rotunjite.</a:t>
            </a:r>
            <a:endParaRPr sz="1500">
              <a:latin typeface="Calibri"/>
              <a:ea typeface="Calibri"/>
              <a:cs typeface="Calibri"/>
              <a:sym typeface="Calibri"/>
            </a:endParaRPr>
          </a:p>
        </p:txBody>
      </p:sp>
      <p:pic>
        <p:nvPicPr>
          <p:cNvPr id="197" name="Google Shape;197;p20"/>
          <p:cNvPicPr preferRelativeResize="0"/>
          <p:nvPr/>
        </p:nvPicPr>
        <p:blipFill>
          <a:blip r:embed="rId3">
            <a:alphaModFix/>
          </a:blip>
          <a:stretch>
            <a:fillRect/>
          </a:stretch>
        </p:blipFill>
        <p:spPr>
          <a:xfrm>
            <a:off x="1155200" y="2142950"/>
            <a:ext cx="2887650" cy="2292525"/>
          </a:xfrm>
          <a:prstGeom prst="rect">
            <a:avLst/>
          </a:prstGeom>
          <a:noFill/>
          <a:ln>
            <a:noFill/>
          </a:ln>
        </p:spPr>
      </p:pic>
      <p:pic>
        <p:nvPicPr>
          <p:cNvPr id="198" name="Google Shape;198;p20"/>
          <p:cNvPicPr preferRelativeResize="0"/>
          <p:nvPr/>
        </p:nvPicPr>
        <p:blipFill rotWithShape="1">
          <a:blip r:embed="rId4">
            <a:alphaModFix/>
          </a:blip>
          <a:srcRect b="16818" l="21165" r="21922" t="17456"/>
          <a:stretch/>
        </p:blipFill>
        <p:spPr>
          <a:xfrm>
            <a:off x="6051175" y="2669625"/>
            <a:ext cx="1444700" cy="8720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202" name="Shape 202"/>
        <p:cNvGrpSpPr/>
        <p:nvPr/>
      </p:nvGrpSpPr>
      <p:grpSpPr>
        <a:xfrm>
          <a:off x="0" y="0"/>
          <a:ext cx="0" cy="0"/>
          <a:chOff x="0" y="0"/>
          <a:chExt cx="0" cy="0"/>
        </a:xfrm>
      </p:grpSpPr>
      <p:sp>
        <p:nvSpPr>
          <p:cNvPr id="203" name="Google Shape;203;p21"/>
          <p:cNvSpPr txBox="1"/>
          <p:nvPr/>
        </p:nvSpPr>
        <p:spPr>
          <a:xfrm>
            <a:off x="214950" y="199600"/>
            <a:ext cx="30000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ro" sz="1800">
                <a:latin typeface="Calibri"/>
                <a:ea typeface="Calibri"/>
                <a:cs typeface="Calibri"/>
                <a:sym typeface="Calibri"/>
              </a:rPr>
              <a:t>Arcana Roberta</a:t>
            </a:r>
            <a:endParaRPr/>
          </a:p>
        </p:txBody>
      </p:sp>
      <p:sp>
        <p:nvSpPr>
          <p:cNvPr id="204" name="Google Shape;204;p21"/>
          <p:cNvSpPr txBox="1"/>
          <p:nvPr/>
        </p:nvSpPr>
        <p:spPr>
          <a:xfrm>
            <a:off x="3072000" y="537400"/>
            <a:ext cx="3000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ro" sz="2500">
                <a:latin typeface="Comic Sans MS"/>
                <a:ea typeface="Comic Sans MS"/>
                <a:cs typeface="Comic Sans MS"/>
                <a:sym typeface="Comic Sans MS"/>
              </a:rPr>
              <a:t>Funcții JavaScript</a:t>
            </a:r>
            <a:endParaRPr sz="700">
              <a:latin typeface="Comic Sans MS"/>
              <a:ea typeface="Comic Sans MS"/>
              <a:cs typeface="Comic Sans MS"/>
              <a:sym typeface="Comic Sans MS"/>
            </a:endParaRPr>
          </a:p>
        </p:txBody>
      </p:sp>
      <p:sp>
        <p:nvSpPr>
          <p:cNvPr id="205" name="Google Shape;205;p21"/>
          <p:cNvSpPr txBox="1"/>
          <p:nvPr/>
        </p:nvSpPr>
        <p:spPr>
          <a:xfrm>
            <a:off x="219150" y="1106800"/>
            <a:ext cx="8705700" cy="1212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ro" sz="1500">
                <a:latin typeface="Calibri"/>
                <a:ea typeface="Calibri"/>
                <a:cs typeface="Calibri"/>
                <a:sym typeface="Calibri"/>
              </a:rPr>
              <a:t>O funcție JavaScript scrisă pe care o consider interesantă este cea prin care la click-ul pe butonul nou creat în secțiunea de newsletter din pagina de acasă, se generează în mod aleator unul dintre citatele relevante firmei noastre din funcția scrisă. Prin parcurgerea acestora, clienții pot afla mai multe despre modul nostru de percepție asupra lumii.</a:t>
            </a:r>
            <a:endParaRPr sz="1500">
              <a:latin typeface="Calibri"/>
              <a:ea typeface="Calibri"/>
              <a:cs typeface="Calibri"/>
              <a:sym typeface="Calibri"/>
            </a:endParaRPr>
          </a:p>
        </p:txBody>
      </p:sp>
      <p:pic>
        <p:nvPicPr>
          <p:cNvPr id="206" name="Google Shape;206;p21"/>
          <p:cNvPicPr preferRelativeResize="0"/>
          <p:nvPr/>
        </p:nvPicPr>
        <p:blipFill>
          <a:blip r:embed="rId3">
            <a:alphaModFix/>
          </a:blip>
          <a:stretch>
            <a:fillRect/>
          </a:stretch>
        </p:blipFill>
        <p:spPr>
          <a:xfrm>
            <a:off x="904725" y="2318800"/>
            <a:ext cx="6899301" cy="1489425"/>
          </a:xfrm>
          <a:prstGeom prst="rect">
            <a:avLst/>
          </a:prstGeom>
          <a:noFill/>
          <a:ln>
            <a:noFill/>
          </a:ln>
        </p:spPr>
      </p:pic>
      <p:pic>
        <p:nvPicPr>
          <p:cNvPr id="207" name="Google Shape;207;p21"/>
          <p:cNvPicPr preferRelativeResize="0"/>
          <p:nvPr/>
        </p:nvPicPr>
        <p:blipFill rotWithShape="1">
          <a:blip r:embed="rId4">
            <a:alphaModFix/>
          </a:blip>
          <a:srcRect b="9755" l="2067" r="2667" t="8678"/>
          <a:stretch/>
        </p:blipFill>
        <p:spPr>
          <a:xfrm>
            <a:off x="2776400" y="3732325"/>
            <a:ext cx="5250300" cy="11103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